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99"/>
  </p:notesMasterIdLst>
  <p:sldIdLst>
    <p:sldId id="258" r:id="rId2"/>
    <p:sldId id="366" r:id="rId3"/>
    <p:sldId id="365" r:id="rId4"/>
    <p:sldId id="383" r:id="rId5"/>
    <p:sldId id="385" r:id="rId6"/>
    <p:sldId id="387" r:id="rId7"/>
    <p:sldId id="393" r:id="rId8"/>
    <p:sldId id="362" r:id="rId9"/>
    <p:sldId id="388" r:id="rId10"/>
    <p:sldId id="363" r:id="rId11"/>
    <p:sldId id="469" r:id="rId12"/>
    <p:sldId id="468" r:id="rId13"/>
    <p:sldId id="472" r:id="rId14"/>
    <p:sldId id="473" r:id="rId15"/>
    <p:sldId id="474" r:id="rId16"/>
    <p:sldId id="475" r:id="rId17"/>
    <p:sldId id="476" r:id="rId18"/>
    <p:sldId id="477" r:id="rId19"/>
    <p:sldId id="478" r:id="rId20"/>
    <p:sldId id="470" r:id="rId21"/>
    <p:sldId id="480" r:id="rId22"/>
    <p:sldId id="374" r:id="rId23"/>
    <p:sldId id="481" r:id="rId24"/>
    <p:sldId id="377" r:id="rId25"/>
    <p:sldId id="367" r:id="rId26"/>
    <p:sldId id="382" r:id="rId27"/>
    <p:sldId id="379" r:id="rId28"/>
    <p:sldId id="380" r:id="rId29"/>
    <p:sldId id="395" r:id="rId30"/>
    <p:sldId id="408" r:id="rId31"/>
    <p:sldId id="404" r:id="rId32"/>
    <p:sldId id="405" r:id="rId33"/>
    <p:sldId id="406" r:id="rId34"/>
    <p:sldId id="407" r:id="rId35"/>
    <p:sldId id="410" r:id="rId36"/>
    <p:sldId id="429" r:id="rId37"/>
    <p:sldId id="411" r:id="rId38"/>
    <p:sldId id="412" r:id="rId39"/>
    <p:sldId id="413" r:id="rId40"/>
    <p:sldId id="414" r:id="rId41"/>
    <p:sldId id="430" r:id="rId42"/>
    <p:sldId id="416" r:id="rId43"/>
    <p:sldId id="417" r:id="rId44"/>
    <p:sldId id="418" r:id="rId45"/>
    <p:sldId id="419" r:id="rId46"/>
    <p:sldId id="420" r:id="rId47"/>
    <p:sldId id="421" r:id="rId48"/>
    <p:sldId id="422" r:id="rId49"/>
    <p:sldId id="423" r:id="rId50"/>
    <p:sldId id="424" r:id="rId51"/>
    <p:sldId id="426" r:id="rId52"/>
    <p:sldId id="432" r:id="rId53"/>
    <p:sldId id="425" r:id="rId54"/>
    <p:sldId id="427" r:id="rId55"/>
    <p:sldId id="431" r:id="rId56"/>
    <p:sldId id="403" r:id="rId57"/>
    <p:sldId id="402" r:id="rId58"/>
    <p:sldId id="399" r:id="rId59"/>
    <p:sldId id="400" r:id="rId60"/>
    <p:sldId id="433" r:id="rId61"/>
    <p:sldId id="434" r:id="rId62"/>
    <p:sldId id="435" r:id="rId63"/>
    <p:sldId id="392" r:id="rId64"/>
    <p:sldId id="394" r:id="rId65"/>
    <p:sldId id="436" r:id="rId66"/>
    <p:sldId id="437" r:id="rId67"/>
    <p:sldId id="438" r:id="rId68"/>
    <p:sldId id="443" r:id="rId69"/>
    <p:sldId id="439" r:id="rId70"/>
    <p:sldId id="444" r:id="rId71"/>
    <p:sldId id="445" r:id="rId72"/>
    <p:sldId id="446" r:id="rId73"/>
    <p:sldId id="447" r:id="rId74"/>
    <p:sldId id="448" r:id="rId75"/>
    <p:sldId id="452" r:id="rId76"/>
    <p:sldId id="453" r:id="rId77"/>
    <p:sldId id="454" r:id="rId78"/>
    <p:sldId id="451" r:id="rId79"/>
    <p:sldId id="455" r:id="rId80"/>
    <p:sldId id="441" r:id="rId81"/>
    <p:sldId id="456" r:id="rId82"/>
    <p:sldId id="457" r:id="rId83"/>
    <p:sldId id="458" r:id="rId84"/>
    <p:sldId id="460" r:id="rId85"/>
    <p:sldId id="461" r:id="rId86"/>
    <p:sldId id="462" r:id="rId87"/>
    <p:sldId id="463" r:id="rId88"/>
    <p:sldId id="464" r:id="rId89"/>
    <p:sldId id="449" r:id="rId90"/>
    <p:sldId id="466" r:id="rId91"/>
    <p:sldId id="442" r:id="rId92"/>
    <p:sldId id="467" r:id="rId93"/>
    <p:sldId id="482" r:id="rId94"/>
    <p:sldId id="465" r:id="rId95"/>
    <p:sldId id="450" r:id="rId96"/>
    <p:sldId id="459" r:id="rId97"/>
    <p:sldId id="471" r:id="rId9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578">
          <p15:clr>
            <a:srgbClr val="A4A3A4"/>
          </p15:clr>
        </p15:guide>
        <p15:guide id="2" orient="horz" pos="1706">
          <p15:clr>
            <a:srgbClr val="A4A3A4"/>
          </p15:clr>
        </p15:guide>
        <p15:guide id="3" orient="horz" pos="2840">
          <p15:clr>
            <a:srgbClr val="A4A3A4"/>
          </p15:clr>
        </p15:guide>
        <p15:guide id="4" orient="horz" pos="3884">
          <p15:clr>
            <a:srgbClr val="A4A3A4"/>
          </p15:clr>
        </p15:guide>
        <p15:guide id="5" pos="208">
          <p15:clr>
            <a:srgbClr val="A4A3A4"/>
          </p15:clr>
        </p15:guide>
        <p15:guide id="6" pos="2018">
          <p15:clr>
            <a:srgbClr val="A4A3A4"/>
          </p15:clr>
        </p15:guide>
        <p15:guide id="7" pos="5556">
          <p15:clr>
            <a:srgbClr val="A4A3A4"/>
          </p15:clr>
        </p15:guide>
        <p15:guide id="8" pos="37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FF00"/>
    <a:srgbClr val="5BF636"/>
    <a:srgbClr val="05411D"/>
    <a:srgbClr val="F2EFF2"/>
    <a:srgbClr val="E9D1DD"/>
    <a:srgbClr val="E5F5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71692" autoAdjust="0"/>
  </p:normalViewPr>
  <p:slideViewPr>
    <p:cSldViewPr>
      <p:cViewPr varScale="1">
        <p:scale>
          <a:sx n="83" d="100"/>
          <a:sy n="83" d="100"/>
        </p:scale>
        <p:origin x="2256" y="90"/>
      </p:cViewPr>
      <p:guideLst>
        <p:guide orient="horz" pos="578"/>
        <p:guide orient="horz" pos="1706"/>
        <p:guide orient="horz" pos="2840"/>
        <p:guide orient="horz" pos="3884"/>
        <p:guide pos="208"/>
        <p:guide pos="2018"/>
        <p:guide pos="5556"/>
        <p:guide pos="3742"/>
      </p:guideLst>
    </p:cSldViewPr>
  </p:slideViewPr>
  <p:outlineViewPr>
    <p:cViewPr>
      <p:scale>
        <a:sx n="33" d="100"/>
        <a:sy n="33" d="100"/>
      </p:scale>
      <p:origin x="0" y="-12084"/>
    </p:cViewPr>
  </p:outlineViewPr>
  <p:notesTextViewPr>
    <p:cViewPr>
      <p:scale>
        <a:sx n="105" d="100"/>
        <a:sy n="10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32660-38EF-45EB-ABEA-E93C46B6281E}" type="datetimeFigureOut">
              <a:rPr lang="en-GB" smtClean="0"/>
              <a:t>16/01/2017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1A0188-BABB-4796-B408-1F9B90F37B36}" type="slidenum">
              <a:rPr lang="en-GB" smtClean="0"/>
              <a:t>‹#›</a:t>
            </a:fld>
            <a:endParaRPr lang="en-GB"/>
          </a:p>
        </p:txBody>
      </p:sp>
    </p:spTree>
    <p:extLst>
      <p:ext uri="{BB962C8B-B14F-4D97-AF65-F5344CB8AC3E}">
        <p14:creationId xmlns:p14="http://schemas.microsoft.com/office/powerpoint/2010/main" val="3772194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70828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The bottom row shows participants’ predicted values of </a:t>
            </a:r>
            <a:r>
              <a:rPr lang="en-GB" sz="1200" b="0" i="0" u="none" strike="noStrike" kern="1200" baseline="0" dirty="0" err="1" smtClean="0">
                <a:solidFill>
                  <a:schemeClr val="tx1"/>
                </a:solidFill>
                <a:latin typeface="+mn-lt"/>
                <a:ea typeface="+mn-ea"/>
                <a:cs typeface="+mn-cs"/>
              </a:rPr>
              <a:t>ttotal</a:t>
            </a:r>
            <a:r>
              <a:rPr lang="en-GB" sz="1200" b="0" i="0" u="none" strike="noStrike" kern="1200" baseline="0" dirty="0" smtClean="0">
                <a:solidFill>
                  <a:schemeClr val="tx1"/>
                </a:solidFill>
                <a:latin typeface="+mn-lt"/>
                <a:ea typeface="+mn-ea"/>
                <a:cs typeface="+mn-cs"/>
              </a:rPr>
              <a:t> for a single observed sample t of a duration or extent for each phenomenon.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Black dots show the participants’ median predictions of </a:t>
            </a:r>
            <a:r>
              <a:rPr lang="en-GB" sz="1200" b="0" i="0" u="none" strike="noStrike" kern="1200" baseline="0" dirty="0" err="1" smtClean="0">
                <a:solidFill>
                  <a:schemeClr val="tx1"/>
                </a:solidFill>
                <a:latin typeface="+mn-lt"/>
                <a:ea typeface="+mn-ea"/>
                <a:cs typeface="+mn-cs"/>
              </a:rPr>
              <a:t>ttotal</a:t>
            </a:r>
            <a:r>
              <a:rPr lang="en-GB" sz="1200" b="0" i="0" u="none" strike="noStrike" kern="1200" baseline="0" dirty="0" smtClean="0">
                <a:solidFill>
                  <a:schemeClr val="tx1"/>
                </a:solidFill>
                <a:latin typeface="+mn-lt"/>
                <a:ea typeface="+mn-ea"/>
                <a:cs typeface="+mn-cs"/>
              </a:rPr>
              <a:t>.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Solid lines show the optimal Bayesian predictions based on the empirical prior distributions shown above</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Dotted lines show predictions based on a fixed uninformative prior </a:t>
            </a:r>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19</a:t>
            </a:fld>
            <a:endParaRPr lang="en-GB"/>
          </a:p>
        </p:txBody>
      </p:sp>
    </p:spTree>
    <p:extLst>
      <p:ext uri="{BB962C8B-B14F-4D97-AF65-F5344CB8AC3E}">
        <p14:creationId xmlns:p14="http://schemas.microsoft.com/office/powerpoint/2010/main" val="3975289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The bottom row shows participants’ predicted values of </a:t>
            </a:r>
            <a:r>
              <a:rPr lang="en-GB" sz="1200" b="0" i="0" u="none" strike="noStrike" kern="1200" baseline="0" dirty="0" err="1" smtClean="0">
                <a:solidFill>
                  <a:schemeClr val="tx1"/>
                </a:solidFill>
                <a:latin typeface="+mn-lt"/>
                <a:ea typeface="+mn-ea"/>
                <a:cs typeface="+mn-cs"/>
              </a:rPr>
              <a:t>ttotal</a:t>
            </a:r>
            <a:r>
              <a:rPr lang="en-GB" sz="1200" b="0" i="0" u="none" strike="noStrike" kern="1200" baseline="0" dirty="0" smtClean="0">
                <a:solidFill>
                  <a:schemeClr val="tx1"/>
                </a:solidFill>
                <a:latin typeface="+mn-lt"/>
                <a:ea typeface="+mn-ea"/>
                <a:cs typeface="+mn-cs"/>
              </a:rPr>
              <a:t> for a single observed sample t of a duration or extent for each phenomenon.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Black dots show the participants’ median predictions of </a:t>
            </a:r>
            <a:r>
              <a:rPr lang="en-GB" sz="1200" b="0" i="0" u="none" strike="noStrike" kern="1200" baseline="0" dirty="0" err="1" smtClean="0">
                <a:solidFill>
                  <a:schemeClr val="tx1"/>
                </a:solidFill>
                <a:latin typeface="+mn-lt"/>
                <a:ea typeface="+mn-ea"/>
                <a:cs typeface="+mn-cs"/>
              </a:rPr>
              <a:t>ttotal</a:t>
            </a:r>
            <a:r>
              <a:rPr lang="en-GB" sz="1200" b="0" i="0" u="none" strike="noStrike" kern="1200" baseline="0" dirty="0" smtClean="0">
                <a:solidFill>
                  <a:schemeClr val="tx1"/>
                </a:solidFill>
                <a:latin typeface="+mn-lt"/>
                <a:ea typeface="+mn-ea"/>
                <a:cs typeface="+mn-cs"/>
              </a:rPr>
              <a:t>. </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Solid lines show the optimal Bayesian predictions based on the empirical prior distributions shown above</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Dotted lines show predictions based on a fixed uninformative prior </a:t>
            </a:r>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21</a:t>
            </a:fld>
            <a:endParaRPr lang="en-GB"/>
          </a:p>
        </p:txBody>
      </p:sp>
    </p:spTree>
    <p:extLst>
      <p:ext uri="{BB962C8B-B14F-4D97-AF65-F5344CB8AC3E}">
        <p14:creationId xmlns:p14="http://schemas.microsoft.com/office/powerpoint/2010/main" val="1029545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30A164C-737C-40FC-BEA9-1FA8E18AF37B}" type="slidenum">
              <a:rPr lang="en-GB" smtClean="0"/>
              <a:t>22</a:t>
            </a:fld>
            <a:endParaRPr lang="en-GB"/>
          </a:p>
        </p:txBody>
      </p:sp>
    </p:spTree>
    <p:extLst>
      <p:ext uri="{BB962C8B-B14F-4D97-AF65-F5344CB8AC3E}">
        <p14:creationId xmlns:p14="http://schemas.microsoft.com/office/powerpoint/2010/main" val="611184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30A164C-737C-40FC-BEA9-1FA8E18AF37B}" type="slidenum">
              <a:rPr lang="en-GB" smtClean="0"/>
              <a:t>23</a:t>
            </a:fld>
            <a:endParaRPr lang="en-GB"/>
          </a:p>
        </p:txBody>
      </p:sp>
    </p:spTree>
    <p:extLst>
      <p:ext uri="{BB962C8B-B14F-4D97-AF65-F5344CB8AC3E}">
        <p14:creationId xmlns:p14="http://schemas.microsoft.com/office/powerpoint/2010/main" val="2007804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30A164C-737C-40FC-BEA9-1FA8E18AF37B}" type="slidenum">
              <a:rPr lang="en-GB" smtClean="0"/>
              <a:t>24</a:t>
            </a:fld>
            <a:endParaRPr lang="en-GB"/>
          </a:p>
        </p:txBody>
      </p:sp>
    </p:spTree>
    <p:extLst>
      <p:ext uri="{BB962C8B-B14F-4D97-AF65-F5344CB8AC3E}">
        <p14:creationId xmlns:p14="http://schemas.microsoft.com/office/powerpoint/2010/main" val="1188516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Cognitive scientists disagree over whether explanations at all levels are useful, and on the order in which levels should be explored.</a:t>
            </a:r>
            <a:endParaRPr lang="en-GB" dirty="0"/>
          </a:p>
        </p:txBody>
      </p:sp>
      <p:sp>
        <p:nvSpPr>
          <p:cNvPr id="4" name="Slide Number Placeholder 3"/>
          <p:cNvSpPr>
            <a:spLocks noGrp="1"/>
          </p:cNvSpPr>
          <p:nvPr>
            <p:ph type="sldNum" sz="quarter" idx="10"/>
          </p:nvPr>
        </p:nvSpPr>
        <p:spPr/>
        <p:txBody>
          <a:bodyPr/>
          <a:lstStyle/>
          <a:p>
            <a:fld id="{930A164C-737C-40FC-BEA9-1FA8E18AF37B}" type="slidenum">
              <a:rPr lang="en-GB" smtClean="0"/>
              <a:t>25</a:t>
            </a:fld>
            <a:endParaRPr lang="en-GB"/>
          </a:p>
        </p:txBody>
      </p:sp>
    </p:spTree>
    <p:extLst>
      <p:ext uri="{BB962C8B-B14F-4D97-AF65-F5344CB8AC3E}">
        <p14:creationId xmlns:p14="http://schemas.microsoft.com/office/powerpoint/2010/main" val="198626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bwMode="auto">
          <a:xfrm>
            <a:off x="1319213" y="877888"/>
            <a:ext cx="4219575" cy="3165475"/>
          </a:xfrm>
          <a:solidFill>
            <a:srgbClr val="FFFFFF"/>
          </a:solidFill>
          <a:ln>
            <a:solidFill>
              <a:srgbClr val="000000"/>
            </a:solidFill>
            <a:miter lim="800000"/>
            <a:headEnd/>
            <a:tailEnd/>
          </a:ln>
        </p:spPr>
      </p:sp>
      <p:sp>
        <p:nvSpPr>
          <p:cNvPr id="50179" name="Rectangle 3"/>
          <p:cNvSpPr>
            <a:spLocks noGrp="1" noChangeArrowheads="1"/>
          </p:cNvSpPr>
          <p:nvPr>
            <p:ph type="body" idx="1"/>
          </p:nvPr>
        </p:nvSpPr>
        <p:spPr bwMode="auto">
          <a:xfrm>
            <a:off x="1062038" y="4349750"/>
            <a:ext cx="4740275" cy="3514725"/>
          </a:xfrm>
          <a:noFill/>
        </p:spPr>
        <p:txBody>
          <a:bodyPr wrap="none" numCol="1" anchor="ctr" anchorCtr="0" compatLnSpc="1">
            <a:prstTxWarp prst="textNoShape">
              <a:avLst/>
            </a:prstTxWarp>
          </a:bodyPr>
          <a:lstStyle/>
          <a:p>
            <a:pPr eaLnBrk="1" hangingPunct="1">
              <a:spcBef>
                <a:spcPct val="0"/>
              </a:spcBef>
            </a:pPr>
            <a:r>
              <a:rPr lang="en-US" dirty="0" smtClean="0"/>
              <a:t>Artificial and machine learning has been inspired by the</a:t>
            </a:r>
            <a:r>
              <a:rPr lang="en-US" baseline="0" dirty="0" smtClean="0"/>
              <a:t> brain in the past (every top technique)</a:t>
            </a:r>
          </a:p>
          <a:p>
            <a:pPr eaLnBrk="1" hangingPunct="1">
              <a:spcBef>
                <a:spcPct val="0"/>
              </a:spcBef>
            </a:pPr>
            <a:endParaRPr lang="en-US" baseline="0" dirty="0" smtClean="0"/>
          </a:p>
          <a:p>
            <a:pPr eaLnBrk="1" hangingPunct="1">
              <a:spcBef>
                <a:spcPct val="0"/>
              </a:spcBef>
            </a:pPr>
            <a:r>
              <a:rPr lang="en-US" baseline="0" dirty="0" smtClean="0"/>
              <a:t>We use new AI/machine learning models to build more sophisticated cognitive models (we can </a:t>
            </a:r>
            <a:r>
              <a:rPr lang="en-US" baseline="0" dirty="0" err="1" smtClean="0"/>
              <a:t>optimtize</a:t>
            </a:r>
            <a:r>
              <a:rPr lang="en-US" baseline="0" dirty="0" smtClean="0"/>
              <a:t> complex models – we can build sophisticated accounts of the brain and test them)</a:t>
            </a:r>
            <a:endParaRPr lang="en-US" dirty="0" smtClean="0"/>
          </a:p>
        </p:txBody>
      </p:sp>
    </p:spTree>
    <p:extLst>
      <p:ext uri="{BB962C8B-B14F-4D97-AF65-F5344CB8AC3E}">
        <p14:creationId xmlns:p14="http://schemas.microsoft.com/office/powerpoint/2010/main" val="1673212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a:t>
            </a:r>
            <a:r>
              <a:rPr lang="en-GB" baseline="0" dirty="0" smtClean="0"/>
              <a:t> be truly thinking and learning like a person?</a:t>
            </a:r>
            <a:endParaRPr lang="en-GB" dirty="0" smtClean="0"/>
          </a:p>
        </p:txBody>
      </p:sp>
      <p:sp>
        <p:nvSpPr>
          <p:cNvPr id="4" name="Slide Number Placeholder 3"/>
          <p:cNvSpPr>
            <a:spLocks noGrp="1"/>
          </p:cNvSpPr>
          <p:nvPr>
            <p:ph type="sldNum" sz="quarter" idx="10"/>
          </p:nvPr>
        </p:nvSpPr>
        <p:spPr/>
        <p:txBody>
          <a:bodyPr/>
          <a:lstStyle/>
          <a:p>
            <a:fld id="{501A0188-BABB-4796-B408-1F9B90F37B36}" type="slidenum">
              <a:rPr lang="en-GB" smtClean="0"/>
              <a:t>27</a:t>
            </a:fld>
            <a:endParaRPr lang="en-GB"/>
          </a:p>
        </p:txBody>
      </p:sp>
    </p:spTree>
    <p:extLst>
      <p:ext uri="{BB962C8B-B14F-4D97-AF65-F5344CB8AC3E}">
        <p14:creationId xmlns:p14="http://schemas.microsoft.com/office/powerpoint/2010/main" val="2836517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Made huge progress recently due to deep neural networks</a:t>
            </a:r>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28</a:t>
            </a:fld>
            <a:endParaRPr lang="en-GB"/>
          </a:p>
        </p:txBody>
      </p:sp>
    </p:spTree>
    <p:extLst>
      <p:ext uri="{BB962C8B-B14F-4D97-AF65-F5344CB8AC3E}">
        <p14:creationId xmlns:p14="http://schemas.microsoft.com/office/powerpoint/2010/main" val="974365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images were collected from the web and </a:t>
            </a:r>
            <a:r>
              <a:rPr lang="en-GB" dirty="0" err="1" smtClean="0"/>
              <a:t>labeled</a:t>
            </a:r>
            <a:r>
              <a:rPr lang="en-GB" dirty="0" smtClean="0"/>
              <a:t> by human </a:t>
            </a:r>
            <a:r>
              <a:rPr lang="en-GB" dirty="0" err="1" smtClean="0"/>
              <a:t>labelers</a:t>
            </a:r>
            <a:r>
              <a:rPr lang="en-GB" dirty="0" smtClean="0"/>
              <a:t> using Amazon’s Mechanical Turk crowd-sourcing tool.</a:t>
            </a:r>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29</a:t>
            </a:fld>
            <a:endParaRPr lang="en-GB"/>
          </a:p>
        </p:txBody>
      </p:sp>
    </p:spTree>
    <p:extLst>
      <p:ext uri="{BB962C8B-B14F-4D97-AF65-F5344CB8AC3E}">
        <p14:creationId xmlns:p14="http://schemas.microsoft.com/office/powerpoint/2010/main" val="4044671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157922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Humans recognize a multitude of objects in images with little effort, despite the fact that the image of the objects may vary somewhat in different view points, in many different sizes and scales or even when they are translated or rotated.</a:t>
            </a:r>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31</a:t>
            </a:fld>
            <a:endParaRPr lang="en-GB"/>
          </a:p>
        </p:txBody>
      </p:sp>
    </p:spTree>
    <p:extLst>
      <p:ext uri="{BB962C8B-B14F-4D97-AF65-F5344CB8AC3E}">
        <p14:creationId xmlns:p14="http://schemas.microsoft.com/office/powerpoint/2010/main" val="2653012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Humans recognize a multitude of objects in images with little effort, despite the fact that the image of the objects may vary somewhat in different view points, in many different sizes and scales or even when they are translated or rotated.</a:t>
            </a:r>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32</a:t>
            </a:fld>
            <a:endParaRPr lang="en-GB"/>
          </a:p>
        </p:txBody>
      </p:sp>
    </p:spTree>
    <p:extLst>
      <p:ext uri="{BB962C8B-B14F-4D97-AF65-F5344CB8AC3E}">
        <p14:creationId xmlns:p14="http://schemas.microsoft.com/office/powerpoint/2010/main" val="2525895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33</a:t>
            </a:fld>
            <a:endParaRPr lang="en-GB"/>
          </a:p>
        </p:txBody>
      </p:sp>
    </p:spTree>
    <p:extLst>
      <p:ext uri="{BB962C8B-B14F-4D97-AF65-F5344CB8AC3E}">
        <p14:creationId xmlns:p14="http://schemas.microsoft.com/office/powerpoint/2010/main" val="3521639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34</a:t>
            </a:fld>
            <a:endParaRPr lang="en-GB"/>
          </a:p>
        </p:txBody>
      </p:sp>
    </p:spTree>
    <p:extLst>
      <p:ext uri="{BB962C8B-B14F-4D97-AF65-F5344CB8AC3E}">
        <p14:creationId xmlns:p14="http://schemas.microsoft.com/office/powerpoint/2010/main" val="2964266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are going to</a:t>
            </a:r>
            <a:r>
              <a:rPr lang="en-GB" baseline="0" dirty="0" smtClean="0"/>
              <a:t> take an image as an input. </a:t>
            </a:r>
          </a:p>
          <a:p>
            <a:endParaRPr lang="en-GB" baseline="0" dirty="0" smtClean="0"/>
          </a:p>
          <a:p>
            <a:r>
              <a:rPr lang="en-GB" baseline="0" dirty="0" smtClean="0"/>
              <a:t>You are going to break it down into pixels. </a:t>
            </a:r>
          </a:p>
          <a:p>
            <a:endParaRPr lang="en-GB" baseline="0" dirty="0" smtClean="0"/>
          </a:p>
          <a:p>
            <a:r>
              <a:rPr lang="en-GB" baseline="0" dirty="0" smtClean="0"/>
              <a:t>Change those pixels into numbers based on how dark the light is.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35</a:t>
            </a:fld>
            <a:endParaRPr lang="en-GB"/>
          </a:p>
        </p:txBody>
      </p:sp>
    </p:spTree>
    <p:extLst>
      <p:ext uri="{BB962C8B-B14F-4D97-AF65-F5344CB8AC3E}">
        <p14:creationId xmlns:p14="http://schemas.microsoft.com/office/powerpoint/2010/main" val="103906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36</a:t>
            </a:fld>
            <a:endParaRPr lang="en-GB"/>
          </a:p>
        </p:txBody>
      </p:sp>
    </p:spTree>
    <p:extLst>
      <p:ext uri="{BB962C8B-B14F-4D97-AF65-F5344CB8AC3E}">
        <p14:creationId xmlns:p14="http://schemas.microsoft.com/office/powerpoint/2010/main" val="3156948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37</a:t>
            </a:fld>
            <a:endParaRPr lang="en-GB"/>
          </a:p>
        </p:txBody>
      </p:sp>
    </p:spTree>
    <p:extLst>
      <p:ext uri="{BB962C8B-B14F-4D97-AF65-F5344CB8AC3E}">
        <p14:creationId xmlns:p14="http://schemas.microsoft.com/office/powerpoint/2010/main" val="2353587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38</a:t>
            </a:fld>
            <a:endParaRPr lang="en-GB"/>
          </a:p>
        </p:txBody>
      </p:sp>
    </p:spTree>
    <p:extLst>
      <p:ext uri="{BB962C8B-B14F-4D97-AF65-F5344CB8AC3E}">
        <p14:creationId xmlns:p14="http://schemas.microsoft.com/office/powerpoint/2010/main" val="3972301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When different information is sent from A to B, the brain activates different sets of neurons, and so essentially uses a different route to get from A to B. </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Human Neuron: At each neuron, dendrites receive incoming signals sent by other neurons. If the neuron receives a high enough level of signals within a certain period of time, the neuron sends an electrical pulse into the terminals.</a:t>
            </a:r>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39</a:t>
            </a:fld>
            <a:endParaRPr lang="en-GB"/>
          </a:p>
        </p:txBody>
      </p:sp>
    </p:spTree>
    <p:extLst>
      <p:ext uri="{BB962C8B-B14F-4D97-AF65-F5344CB8AC3E}">
        <p14:creationId xmlns:p14="http://schemas.microsoft.com/office/powerpoint/2010/main" val="3831845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smtClean="0">
                <a:solidFill>
                  <a:schemeClr val="tx1"/>
                </a:solidFill>
                <a:effectLst/>
                <a:latin typeface="+mn-lt"/>
                <a:ea typeface="+mn-ea"/>
                <a:cs typeface="+mn-cs"/>
              </a:rPr>
              <a:t>Explain structure</a:t>
            </a:r>
            <a:r>
              <a:rPr lang="en-GB" sz="1200" b="1" i="0" kern="1200" baseline="0" dirty="0" smtClean="0">
                <a:solidFill>
                  <a:schemeClr val="tx1"/>
                </a:solidFill>
                <a:effectLst/>
                <a:latin typeface="+mn-lt"/>
                <a:ea typeface="+mn-ea"/>
                <a:cs typeface="+mn-cs"/>
              </a:rPr>
              <a:t> and layers.</a:t>
            </a:r>
            <a:endParaRPr lang="en-GB"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01A0188-BABB-4796-B408-1F9B90F37B36}" type="slidenum">
              <a:rPr lang="en-GB" smtClean="0"/>
              <a:t>40</a:t>
            </a:fld>
            <a:endParaRPr lang="en-GB"/>
          </a:p>
        </p:txBody>
      </p:sp>
    </p:spTree>
    <p:extLst>
      <p:ext uri="{BB962C8B-B14F-4D97-AF65-F5344CB8AC3E}">
        <p14:creationId xmlns:p14="http://schemas.microsoft.com/office/powerpoint/2010/main" val="1779129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bwMode="auto">
          <a:xfrm>
            <a:off x="1319213" y="877888"/>
            <a:ext cx="4219575" cy="3165475"/>
          </a:xfrm>
          <a:solidFill>
            <a:srgbClr val="FFFFFF"/>
          </a:solidFill>
          <a:ln>
            <a:solidFill>
              <a:srgbClr val="000000"/>
            </a:solidFill>
            <a:miter lim="800000"/>
            <a:headEnd/>
            <a:tailEnd/>
          </a:ln>
        </p:spPr>
      </p:sp>
      <p:sp>
        <p:nvSpPr>
          <p:cNvPr id="50179" name="Rectangle 3"/>
          <p:cNvSpPr>
            <a:spLocks noGrp="1" noChangeArrowheads="1"/>
          </p:cNvSpPr>
          <p:nvPr>
            <p:ph type="body" idx="1"/>
          </p:nvPr>
        </p:nvSpPr>
        <p:spPr bwMode="auto">
          <a:xfrm>
            <a:off x="1062038" y="4349750"/>
            <a:ext cx="4740275" cy="3514725"/>
          </a:xfrm>
          <a:noFill/>
        </p:spPr>
        <p:txBody>
          <a:bodyPr wrap="none" numCol="1" anchor="ctr" anchorCtr="0" compatLnSpc="1">
            <a:prstTxWarp prst="textNoShape">
              <a:avLst/>
            </a:prstTxWarp>
          </a:bodyPr>
          <a:lstStyle/>
          <a:p>
            <a:pPr eaLnBrk="1" hangingPunct="1">
              <a:spcBef>
                <a:spcPct val="0"/>
              </a:spcBef>
            </a:pPr>
            <a:endParaRPr lang="en-US" smtClean="0"/>
          </a:p>
        </p:txBody>
      </p:sp>
    </p:spTree>
    <p:extLst>
      <p:ext uri="{BB962C8B-B14F-4D97-AF65-F5344CB8AC3E}">
        <p14:creationId xmlns:p14="http://schemas.microsoft.com/office/powerpoint/2010/main" val="903250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starting </a:t>
            </a:r>
            <a:r>
              <a:rPr lang="en-GB" sz="1200" b="0" i="0" kern="1200" dirty="0" smtClean="0">
                <a:solidFill>
                  <a:schemeClr val="tx1"/>
                </a:solidFill>
                <a:effectLst/>
                <a:latin typeface="+mn-lt"/>
                <a:ea typeface="+mn-ea"/>
                <a:cs typeface="+mn-cs"/>
              </a:rPr>
              <a:t>a chain reaction that would pave a unique path to the output node. In Scenario 1, neurons A, B, and D are activated in layer 1.</a:t>
            </a:r>
          </a:p>
          <a:p>
            <a:endParaRPr lang="en-GB"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01A0188-BABB-4796-B408-1F9B90F37B36}" type="slidenum">
              <a:rPr lang="en-GB" smtClean="0"/>
              <a:t>41</a:t>
            </a:fld>
            <a:endParaRPr lang="en-GB"/>
          </a:p>
        </p:txBody>
      </p:sp>
    </p:spTree>
    <p:extLst>
      <p:ext uri="{BB962C8B-B14F-4D97-AF65-F5344CB8AC3E}">
        <p14:creationId xmlns:p14="http://schemas.microsoft.com/office/powerpoint/2010/main" val="3647648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smtClean="0">
              <a:solidFill>
                <a:schemeClr val="tx1"/>
              </a:solidFill>
              <a:effectLst/>
              <a:latin typeface="+mn-lt"/>
              <a:ea typeface="+mn-ea"/>
              <a:cs typeface="+mn-cs"/>
            </a:endParaRPr>
          </a:p>
          <a:p>
            <a:r>
              <a:rPr lang="en-GB" sz="1200" b="1" i="0" kern="1200" dirty="0" smtClean="0">
                <a:solidFill>
                  <a:schemeClr val="tx1"/>
                </a:solidFill>
                <a:effectLst/>
                <a:latin typeface="+mn-lt"/>
                <a:ea typeface="+mn-ea"/>
                <a:cs typeface="+mn-cs"/>
              </a:rPr>
              <a:t>Step 2</a:t>
            </a:r>
            <a:r>
              <a:rPr lang="en-GB" sz="1200" b="0" i="0" kern="1200" dirty="0" smtClean="0">
                <a:solidFill>
                  <a:schemeClr val="tx1"/>
                </a:solidFill>
                <a:effectLst/>
                <a:latin typeface="+mn-lt"/>
                <a:ea typeface="+mn-ea"/>
                <a:cs typeface="+mn-cs"/>
              </a:rPr>
              <a:t>. The activated neurons send signals to </a:t>
            </a:r>
            <a:r>
              <a:rPr lang="en-GB" sz="1200" b="0" i="1" kern="1200" dirty="0" smtClean="0">
                <a:solidFill>
                  <a:schemeClr val="tx1"/>
                </a:solidFill>
                <a:effectLst/>
                <a:latin typeface="+mn-lt"/>
                <a:ea typeface="+mn-ea"/>
                <a:cs typeface="+mn-cs"/>
              </a:rPr>
              <a:t>every</a:t>
            </a:r>
            <a:r>
              <a:rPr lang="en-GB" sz="1200" b="0" i="0" kern="1200" dirty="0" smtClean="0">
                <a:solidFill>
                  <a:schemeClr val="tx1"/>
                </a:solidFill>
                <a:effectLst/>
                <a:latin typeface="+mn-lt"/>
                <a:ea typeface="+mn-ea"/>
                <a:cs typeface="+mn-cs"/>
              </a:rPr>
              <a:t> connected neuron in the next layer. This directly affects which neurons are activated in the next layer. In Scenario 1, neuron A sends a signal to E and G, neuron B sends a signal to E, and neuron D sends a signal to F and G.</a:t>
            </a:r>
          </a:p>
          <a:p>
            <a:endParaRPr lang="en-GB"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01A0188-BABB-4796-B408-1F9B90F37B36}" type="slidenum">
              <a:rPr lang="en-GB" smtClean="0"/>
              <a:t>42</a:t>
            </a:fld>
            <a:endParaRPr lang="en-GB"/>
          </a:p>
        </p:txBody>
      </p:sp>
    </p:spTree>
    <p:extLst>
      <p:ext uri="{BB962C8B-B14F-4D97-AF65-F5344CB8AC3E}">
        <p14:creationId xmlns:p14="http://schemas.microsoft.com/office/powerpoint/2010/main" val="28619543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smtClean="0">
                <a:solidFill>
                  <a:schemeClr val="tx1"/>
                </a:solidFill>
                <a:effectLst/>
                <a:latin typeface="+mn-lt"/>
                <a:ea typeface="+mn-ea"/>
                <a:cs typeface="+mn-cs"/>
              </a:rPr>
              <a:t>Step 3</a:t>
            </a:r>
            <a:r>
              <a:rPr lang="en-GB" sz="1200" b="0" i="0" kern="1200" dirty="0" smtClean="0">
                <a:solidFill>
                  <a:schemeClr val="tx1"/>
                </a:solidFill>
                <a:effectLst/>
                <a:latin typeface="+mn-lt"/>
                <a:ea typeface="+mn-ea"/>
                <a:cs typeface="+mn-cs"/>
              </a:rPr>
              <a:t>. In the next layer, each neuron is governed by a </a:t>
            </a:r>
            <a:r>
              <a:rPr lang="en-GB" sz="1200" b="0" i="1" kern="1200" dirty="0" smtClean="0">
                <a:solidFill>
                  <a:schemeClr val="tx1"/>
                </a:solidFill>
                <a:effectLst/>
                <a:latin typeface="+mn-lt"/>
                <a:ea typeface="+mn-ea"/>
                <a:cs typeface="+mn-cs"/>
              </a:rPr>
              <a:t>rule</a:t>
            </a:r>
            <a:r>
              <a:rPr lang="en-GB" sz="1200" b="0" i="0" kern="1200" dirty="0" smtClean="0">
                <a:solidFill>
                  <a:schemeClr val="tx1"/>
                </a:solidFill>
                <a:effectLst/>
                <a:latin typeface="+mn-lt"/>
                <a:ea typeface="+mn-ea"/>
                <a:cs typeface="+mn-cs"/>
              </a:rPr>
              <a:t> on what combinations of received signals would activate the neuron.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In Scenario 1, neuron E is activated by the signals from A and B. However, for neuron F and G, their neurons’ </a:t>
            </a:r>
            <a:r>
              <a:rPr lang="en-GB" sz="1200" b="0" i="1" kern="1200" dirty="0" smtClean="0">
                <a:solidFill>
                  <a:schemeClr val="tx1"/>
                </a:solidFill>
                <a:effectLst/>
                <a:latin typeface="+mn-lt"/>
                <a:ea typeface="+mn-ea"/>
                <a:cs typeface="+mn-cs"/>
              </a:rPr>
              <a:t>rules</a:t>
            </a:r>
            <a:r>
              <a:rPr lang="en-GB" sz="1200" b="0" i="0" kern="1200" dirty="0" smtClean="0">
                <a:solidFill>
                  <a:schemeClr val="tx1"/>
                </a:solidFill>
                <a:effectLst/>
                <a:latin typeface="+mn-lt"/>
                <a:ea typeface="+mn-ea"/>
                <a:cs typeface="+mn-cs"/>
              </a:rPr>
              <a:t> tell them that they have not received the right signals to be activated, and hence they remain grey.</a:t>
            </a:r>
            <a:endParaRPr lang="en-GB" dirty="0" smtClean="0"/>
          </a:p>
          <a:p>
            <a:endParaRPr lang="en-GB"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01A0188-BABB-4796-B408-1F9B90F37B36}" type="slidenum">
              <a:rPr lang="en-GB" smtClean="0"/>
              <a:t>43</a:t>
            </a:fld>
            <a:endParaRPr lang="en-GB"/>
          </a:p>
        </p:txBody>
      </p:sp>
    </p:spTree>
    <p:extLst>
      <p:ext uri="{BB962C8B-B14F-4D97-AF65-F5344CB8AC3E}">
        <p14:creationId xmlns:p14="http://schemas.microsoft.com/office/powerpoint/2010/main" val="768281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kern="1200" dirty="0" smtClean="0">
                <a:solidFill>
                  <a:schemeClr val="tx1"/>
                </a:solidFill>
                <a:effectLst/>
                <a:latin typeface="+mn-lt"/>
                <a:ea typeface="+mn-ea"/>
                <a:cs typeface="+mn-cs"/>
              </a:rPr>
              <a:t>Step 4</a:t>
            </a:r>
            <a:r>
              <a:rPr lang="en-GB" sz="1200" b="0" i="0" kern="1200" dirty="0" smtClean="0">
                <a:solidFill>
                  <a:schemeClr val="tx1"/>
                </a:solidFill>
                <a:effectLst/>
                <a:latin typeface="+mn-lt"/>
                <a:ea typeface="+mn-ea"/>
                <a:cs typeface="+mn-cs"/>
              </a:rPr>
              <a:t>. Steps 2-3 are repeated for all the remaining layers (it is possible for the model to have more than 2 layers), until we are left with the output node.</a:t>
            </a:r>
          </a:p>
        </p:txBody>
      </p:sp>
      <p:sp>
        <p:nvSpPr>
          <p:cNvPr id="4" name="Slide Number Placeholder 3"/>
          <p:cNvSpPr>
            <a:spLocks noGrp="1"/>
          </p:cNvSpPr>
          <p:nvPr>
            <p:ph type="sldNum" sz="quarter" idx="10"/>
          </p:nvPr>
        </p:nvSpPr>
        <p:spPr/>
        <p:txBody>
          <a:bodyPr/>
          <a:lstStyle/>
          <a:p>
            <a:fld id="{501A0188-BABB-4796-B408-1F9B90F37B36}" type="slidenum">
              <a:rPr lang="en-GB" smtClean="0"/>
              <a:t>44</a:t>
            </a:fld>
            <a:endParaRPr lang="en-GB"/>
          </a:p>
        </p:txBody>
      </p:sp>
    </p:spTree>
    <p:extLst>
      <p:ext uri="{BB962C8B-B14F-4D97-AF65-F5344CB8AC3E}">
        <p14:creationId xmlns:p14="http://schemas.microsoft.com/office/powerpoint/2010/main" val="28771358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Each </a:t>
            </a:r>
            <a:r>
              <a:rPr lang="en-GB" sz="1200" b="0" i="0" kern="1200" dirty="0" smtClean="0">
                <a:solidFill>
                  <a:schemeClr val="tx1"/>
                </a:solidFill>
                <a:effectLst/>
                <a:latin typeface="+mn-lt"/>
                <a:ea typeface="+mn-ea"/>
                <a:cs typeface="+mn-cs"/>
              </a:rPr>
              <a:t>combination of activated neurons in layer 2 leads to one solution, though each solution can be represented by different combinations of activated neurons. In Scenarios 1 &amp; 2, two images are fed as input. Because the images are different, the network activates different neural paths from input to the output. However, the output is still recognizes both images as the digit “6”.</a:t>
            </a:r>
          </a:p>
        </p:txBody>
      </p:sp>
      <p:sp>
        <p:nvSpPr>
          <p:cNvPr id="4" name="Slide Number Placeholder 3"/>
          <p:cNvSpPr>
            <a:spLocks noGrp="1"/>
          </p:cNvSpPr>
          <p:nvPr>
            <p:ph type="sldNum" sz="quarter" idx="10"/>
          </p:nvPr>
        </p:nvSpPr>
        <p:spPr/>
        <p:txBody>
          <a:bodyPr/>
          <a:lstStyle/>
          <a:p>
            <a:fld id="{501A0188-BABB-4796-B408-1F9B90F37B36}" type="slidenum">
              <a:rPr lang="en-GB" smtClean="0"/>
              <a:t>45</a:t>
            </a:fld>
            <a:endParaRPr lang="en-GB"/>
          </a:p>
        </p:txBody>
      </p:sp>
    </p:spTree>
    <p:extLst>
      <p:ext uri="{BB962C8B-B14F-4D97-AF65-F5344CB8AC3E}">
        <p14:creationId xmlns:p14="http://schemas.microsoft.com/office/powerpoint/2010/main" val="2188009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smtClean="0">
                <a:solidFill>
                  <a:schemeClr val="tx1"/>
                </a:solidFill>
                <a:effectLst/>
                <a:latin typeface="+mn-lt"/>
                <a:ea typeface="+mn-ea"/>
                <a:cs typeface="+mn-cs"/>
              </a:rPr>
              <a:t>Step 5</a:t>
            </a:r>
            <a:r>
              <a:rPr lang="en-GB" sz="1200" b="0" i="0" kern="1200" dirty="0" smtClean="0">
                <a:solidFill>
                  <a:schemeClr val="tx1"/>
                </a:solidFill>
                <a:effectLst/>
                <a:latin typeface="+mn-lt"/>
                <a:ea typeface="+mn-ea"/>
                <a:cs typeface="+mn-cs"/>
              </a:rPr>
              <a:t>. The output node deduces the correct digit based on signals received from neurons in the layer directly preceding it (layer 2). Each combination of activated neurons in layer 2 leads to one solution, though each solution can be represented by different combinations of activated neurons. In Scenarios 1 &amp; 2, two images are fed as input. Because the images are different, the network activates different neural paths from input to the output. However, the output is still recognizes both images as the digit “6”.</a:t>
            </a:r>
          </a:p>
        </p:txBody>
      </p:sp>
      <p:sp>
        <p:nvSpPr>
          <p:cNvPr id="4" name="Slide Number Placeholder 3"/>
          <p:cNvSpPr>
            <a:spLocks noGrp="1"/>
          </p:cNvSpPr>
          <p:nvPr>
            <p:ph type="sldNum" sz="quarter" idx="10"/>
          </p:nvPr>
        </p:nvSpPr>
        <p:spPr/>
        <p:txBody>
          <a:bodyPr/>
          <a:lstStyle/>
          <a:p>
            <a:fld id="{501A0188-BABB-4796-B408-1F9B90F37B36}" type="slidenum">
              <a:rPr lang="en-GB" smtClean="0"/>
              <a:t>46</a:t>
            </a:fld>
            <a:endParaRPr lang="en-GB"/>
          </a:p>
        </p:txBody>
      </p:sp>
    </p:spTree>
    <p:extLst>
      <p:ext uri="{BB962C8B-B14F-4D97-AF65-F5344CB8AC3E}">
        <p14:creationId xmlns:p14="http://schemas.microsoft.com/office/powerpoint/2010/main" val="9595649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Put simply, a squared error denotes how close a predicted digit is to the actual digit</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The NN model will try to minimize the SSE by changing the rules that govern neuron activation (weights)</a:t>
            </a:r>
          </a:p>
        </p:txBody>
      </p:sp>
      <p:sp>
        <p:nvSpPr>
          <p:cNvPr id="4" name="Slide Number Placeholder 3"/>
          <p:cNvSpPr>
            <a:spLocks noGrp="1"/>
          </p:cNvSpPr>
          <p:nvPr>
            <p:ph type="sldNum" sz="quarter" idx="10"/>
          </p:nvPr>
        </p:nvSpPr>
        <p:spPr/>
        <p:txBody>
          <a:bodyPr/>
          <a:lstStyle/>
          <a:p>
            <a:fld id="{501A0188-BABB-4796-B408-1F9B90F37B36}" type="slidenum">
              <a:rPr lang="en-GB" smtClean="0"/>
              <a:t>47</a:t>
            </a:fld>
            <a:endParaRPr lang="en-GB"/>
          </a:p>
        </p:txBody>
      </p:sp>
    </p:spTree>
    <p:extLst>
      <p:ext uri="{BB962C8B-B14F-4D97-AF65-F5344CB8AC3E}">
        <p14:creationId xmlns:p14="http://schemas.microsoft.com/office/powerpoint/2010/main" val="485208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Zero weight is given to the signals from A and B (i.e. no connection), and weights of 1, 2, and -1 are given to the signals from C, D, and E respectively. The m-value for G is 2, so G is activated if:</a:t>
            </a:r>
          </a:p>
          <a:p>
            <a:endParaRPr lang="en-GB" sz="1200" b="0" i="0" kern="1200" dirty="0" smtClean="0">
              <a:solidFill>
                <a:schemeClr val="tx1"/>
              </a:solidFill>
              <a:effectLst/>
              <a:latin typeface="+mn-lt"/>
              <a:ea typeface="+mn-ea"/>
              <a:cs typeface="+mn-cs"/>
            </a:endParaRPr>
          </a:p>
          <a:p>
            <a:pPr fontAlgn="base"/>
            <a:r>
              <a:rPr lang="en-GB" sz="1200" b="0" i="0" kern="1200" dirty="0" smtClean="0">
                <a:solidFill>
                  <a:schemeClr val="tx1"/>
                </a:solidFill>
                <a:effectLst/>
                <a:latin typeface="+mn-lt"/>
                <a:ea typeface="+mn-ea"/>
                <a:cs typeface="+mn-cs"/>
              </a:rPr>
              <a:t>D is activated and E is not activated, or if,</a:t>
            </a:r>
          </a:p>
          <a:p>
            <a:pPr fontAlgn="base"/>
            <a:r>
              <a:rPr lang="en-GB" sz="1200" b="0" i="0" kern="1200" dirty="0" smtClean="0">
                <a:solidFill>
                  <a:schemeClr val="tx1"/>
                </a:solidFill>
                <a:effectLst/>
                <a:latin typeface="+mn-lt"/>
                <a:ea typeface="+mn-ea"/>
                <a:cs typeface="+mn-cs"/>
              </a:rPr>
              <a:t>C and D are activated.</a:t>
            </a:r>
          </a:p>
          <a:p>
            <a:endParaRPr lang="en-GB"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01A0188-BABB-4796-B408-1F9B90F37B36}" type="slidenum">
              <a:rPr lang="en-GB" smtClean="0"/>
              <a:t>48</a:t>
            </a:fld>
            <a:endParaRPr lang="en-GB"/>
          </a:p>
        </p:txBody>
      </p:sp>
    </p:spTree>
    <p:extLst>
      <p:ext uri="{BB962C8B-B14F-4D97-AF65-F5344CB8AC3E}">
        <p14:creationId xmlns:p14="http://schemas.microsoft.com/office/powerpoint/2010/main" val="193320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For example, if we want our ANN model to recognize images of cats, and suppose our training examples always feature cats at the bottom of the image, then the ANN model would not recognize the same cats if they appear at the top, or the same cats of larger sizes. </a:t>
            </a:r>
          </a:p>
        </p:txBody>
      </p:sp>
      <p:sp>
        <p:nvSpPr>
          <p:cNvPr id="4" name="Slide Number Placeholder 3"/>
          <p:cNvSpPr>
            <a:spLocks noGrp="1"/>
          </p:cNvSpPr>
          <p:nvPr>
            <p:ph type="sldNum" sz="quarter" idx="10"/>
          </p:nvPr>
        </p:nvSpPr>
        <p:spPr/>
        <p:txBody>
          <a:bodyPr/>
          <a:lstStyle/>
          <a:p>
            <a:fld id="{501A0188-BABB-4796-B408-1F9B90F37B36}" type="slidenum">
              <a:rPr lang="en-GB" smtClean="0"/>
              <a:t>49</a:t>
            </a:fld>
            <a:endParaRPr lang="en-GB"/>
          </a:p>
        </p:txBody>
      </p:sp>
    </p:spTree>
    <p:extLst>
      <p:ext uri="{BB962C8B-B14F-4D97-AF65-F5344CB8AC3E}">
        <p14:creationId xmlns:p14="http://schemas.microsoft.com/office/powerpoint/2010/main" val="15834395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For example, if we want our ANN model to recognize images of cats, and suppose our training examples always feature cats at the bottom of the image, then the ANN model would not recognize the same cats if they appear at the top, or the same cats of larger sizes. </a:t>
            </a:r>
          </a:p>
        </p:txBody>
      </p:sp>
      <p:sp>
        <p:nvSpPr>
          <p:cNvPr id="4" name="Slide Number Placeholder 3"/>
          <p:cNvSpPr>
            <a:spLocks noGrp="1"/>
          </p:cNvSpPr>
          <p:nvPr>
            <p:ph type="sldNum" sz="quarter" idx="10"/>
          </p:nvPr>
        </p:nvSpPr>
        <p:spPr/>
        <p:txBody>
          <a:bodyPr/>
          <a:lstStyle/>
          <a:p>
            <a:fld id="{501A0188-BABB-4796-B408-1F9B90F37B36}" type="slidenum">
              <a:rPr lang="en-GB" smtClean="0"/>
              <a:t>50</a:t>
            </a:fld>
            <a:endParaRPr lang="en-GB"/>
          </a:p>
        </p:txBody>
      </p:sp>
    </p:spTree>
    <p:extLst>
      <p:ext uri="{BB962C8B-B14F-4D97-AF65-F5344CB8AC3E}">
        <p14:creationId xmlns:p14="http://schemas.microsoft.com/office/powerpoint/2010/main" val="245499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2 visions of cognition</a:t>
            </a:r>
            <a:r>
              <a:rPr lang="en-GB" baseline="0" dirty="0" smtClean="0"/>
              <a:t> are starkly at odds.</a:t>
            </a:r>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13</a:t>
            </a:fld>
            <a:endParaRPr lang="en-GB"/>
          </a:p>
        </p:txBody>
      </p:sp>
    </p:spTree>
    <p:extLst>
      <p:ext uri="{BB962C8B-B14F-4D97-AF65-F5344CB8AC3E}">
        <p14:creationId xmlns:p14="http://schemas.microsoft.com/office/powerpoint/2010/main" val="3226150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There are four main steps in CNN: convolution, subsampling, activation and full connectedness.</a:t>
            </a:r>
          </a:p>
          <a:p>
            <a:endParaRPr lang="en-GB" sz="1200" b="0" i="0" kern="1200" dirty="0" smtClean="0">
              <a:solidFill>
                <a:schemeClr val="tx1"/>
              </a:solidFill>
              <a:effectLst/>
              <a:latin typeface="+mn-lt"/>
              <a:ea typeface="+mn-ea"/>
              <a:cs typeface="+mn-cs"/>
            </a:endParaRPr>
          </a:p>
          <a:p>
            <a:endParaRPr lang="en-GB"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solidFill>
                  <a:srgbClr val="404040"/>
                </a:solidFill>
                <a:latin typeface="Source Sans Pro"/>
              </a:rPr>
              <a:t>The first layers that receive an input signal are called convolution filters. Convolution is a process where the network tries to label the input signal by referring to what it has learned in the past. If the input signal looks like previous cat images it has seen before, the “cat” reference signal will be mixed into, or convolved with, the input signal. The resulting output signal is then passed on to the next layer.</a:t>
            </a:r>
            <a:endParaRPr lang="en-GB" dirty="0" smtClean="0"/>
          </a:p>
          <a:p>
            <a:endParaRPr lang="en-GB"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01A0188-BABB-4796-B408-1F9B90F37B36}" type="slidenum">
              <a:rPr lang="en-GB" smtClean="0"/>
              <a:t>51</a:t>
            </a:fld>
            <a:endParaRPr lang="en-GB"/>
          </a:p>
        </p:txBody>
      </p:sp>
    </p:spTree>
    <p:extLst>
      <p:ext uri="{BB962C8B-B14F-4D97-AF65-F5344CB8AC3E}">
        <p14:creationId xmlns:p14="http://schemas.microsoft.com/office/powerpoint/2010/main" val="8118206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CNNs are too complex to implement from scratch. Today, machine learning practitioners often utilize toolboxes developed such as </a:t>
            </a:r>
            <a:r>
              <a:rPr lang="en-GB" sz="1200" b="0" i="0" kern="1200" dirty="0" err="1" smtClean="0">
                <a:solidFill>
                  <a:schemeClr val="tx1"/>
                </a:solidFill>
                <a:effectLst/>
                <a:latin typeface="+mn-lt"/>
                <a:ea typeface="+mn-ea"/>
                <a:cs typeface="+mn-cs"/>
              </a:rPr>
              <a:t>Caffe</a:t>
            </a:r>
            <a:r>
              <a:rPr lang="en-GB" sz="1200" b="0" i="0" kern="1200" dirty="0" smtClean="0">
                <a:solidFill>
                  <a:schemeClr val="tx1"/>
                </a:solidFill>
                <a:effectLst/>
                <a:latin typeface="+mn-lt"/>
                <a:ea typeface="+mn-ea"/>
                <a:cs typeface="+mn-cs"/>
              </a:rPr>
              <a:t>, Torch, </a:t>
            </a:r>
            <a:r>
              <a:rPr lang="en-GB" sz="1200" b="0" i="0" kern="1200" dirty="0" err="1" smtClean="0">
                <a:solidFill>
                  <a:schemeClr val="tx1"/>
                </a:solidFill>
                <a:effectLst/>
                <a:latin typeface="+mn-lt"/>
                <a:ea typeface="+mn-ea"/>
                <a:cs typeface="+mn-cs"/>
              </a:rPr>
              <a:t>MatConvNet</a:t>
            </a:r>
            <a:r>
              <a:rPr lang="en-GB" sz="1200" b="0" i="0" kern="1200" dirty="0" smtClean="0">
                <a:solidFill>
                  <a:schemeClr val="tx1"/>
                </a:solidFill>
                <a:effectLst/>
                <a:latin typeface="+mn-lt"/>
                <a:ea typeface="+mn-ea"/>
                <a:cs typeface="+mn-cs"/>
              </a:rPr>
              <a:t> and </a:t>
            </a:r>
            <a:r>
              <a:rPr lang="en-GB" sz="1200" b="0" i="0" kern="1200" dirty="0" err="1" smtClean="0">
                <a:solidFill>
                  <a:schemeClr val="tx1"/>
                </a:solidFill>
                <a:effectLst/>
                <a:latin typeface="+mn-lt"/>
                <a:ea typeface="+mn-ea"/>
                <a:cs typeface="+mn-cs"/>
              </a:rPr>
              <a:t>Tensorflow</a:t>
            </a:r>
            <a:r>
              <a:rPr lang="en-GB" sz="1200" b="0" i="0" kern="1200" dirty="0" smtClean="0">
                <a:solidFill>
                  <a:schemeClr val="tx1"/>
                </a:solidFill>
                <a:effectLst/>
                <a:latin typeface="+mn-lt"/>
                <a:ea typeface="+mn-ea"/>
                <a:cs typeface="+mn-cs"/>
              </a:rPr>
              <a:t> for their work.</a:t>
            </a:r>
          </a:p>
          <a:p>
            <a:endParaRPr lang="en-GB" sz="1200" b="0" i="0" kern="1200" dirty="0" smtClean="0">
              <a:solidFill>
                <a:schemeClr val="tx1"/>
              </a:solidFill>
              <a:effectLst/>
              <a:latin typeface="+mn-lt"/>
              <a:ea typeface="+mn-ea"/>
              <a:cs typeface="+mn-cs"/>
            </a:endParaRPr>
          </a:p>
          <a:p>
            <a:endParaRPr lang="en-GB"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01A0188-BABB-4796-B408-1F9B90F37B36}" type="slidenum">
              <a:rPr lang="en-GB" smtClean="0"/>
              <a:t>52</a:t>
            </a:fld>
            <a:endParaRPr lang="en-GB"/>
          </a:p>
        </p:txBody>
      </p:sp>
    </p:spTree>
    <p:extLst>
      <p:ext uri="{BB962C8B-B14F-4D97-AF65-F5344CB8AC3E}">
        <p14:creationId xmlns:p14="http://schemas.microsoft.com/office/powerpoint/2010/main" val="7986310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01A0188-BABB-4796-B408-1F9B90F37B36}" type="slidenum">
              <a:rPr lang="en-GB" smtClean="0"/>
              <a:t>53</a:t>
            </a:fld>
            <a:endParaRPr lang="en-GB"/>
          </a:p>
        </p:txBody>
      </p:sp>
    </p:spTree>
    <p:extLst>
      <p:ext uri="{BB962C8B-B14F-4D97-AF65-F5344CB8AC3E}">
        <p14:creationId xmlns:p14="http://schemas.microsoft.com/office/powerpoint/2010/main" val="32951332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Uses Stochastic</a:t>
            </a:r>
            <a:r>
              <a:rPr lang="en-GB" sz="1200" b="0" i="0" kern="1200" baseline="0" dirty="0" smtClean="0">
                <a:solidFill>
                  <a:schemeClr val="tx1"/>
                </a:solidFill>
                <a:effectLst/>
                <a:latin typeface="+mn-lt"/>
                <a:ea typeface="+mn-ea"/>
                <a:cs typeface="+mn-cs"/>
              </a:rPr>
              <a:t> Gradient Descent (differentiation) </a:t>
            </a:r>
          </a:p>
          <a:p>
            <a:endParaRPr lang="en-GB" sz="1200" b="0" i="0" kern="1200" baseline="0" dirty="0" smtClean="0">
              <a:solidFill>
                <a:schemeClr val="tx1"/>
              </a:solidFill>
              <a:effectLst/>
              <a:latin typeface="+mn-lt"/>
              <a:ea typeface="+mn-ea"/>
              <a:cs typeface="+mn-cs"/>
            </a:endParaRPr>
          </a:p>
          <a:p>
            <a:r>
              <a:rPr lang="en-GB" sz="1200" b="0" i="0" kern="1200" baseline="0" dirty="0" smtClean="0">
                <a:solidFill>
                  <a:schemeClr val="tx1"/>
                </a:solidFill>
                <a:effectLst/>
                <a:latin typeface="+mn-lt"/>
                <a:ea typeface="+mn-ea"/>
                <a:cs typeface="+mn-cs"/>
              </a:rPr>
              <a:t>Feeds error back into the layers to optimize the weights. It learns from its own errors so to say. </a:t>
            </a:r>
            <a:endParaRPr lang="en-GB" sz="1200" b="0" i="0" kern="1200" baseline="0" dirty="0" smtClean="0">
              <a:solidFill>
                <a:schemeClr val="tx1"/>
              </a:solidFill>
              <a:effectLst/>
              <a:latin typeface="+mn-lt"/>
              <a:ea typeface="+mn-ea"/>
              <a:cs typeface="+mn-cs"/>
            </a:endParaRPr>
          </a:p>
          <a:p>
            <a:endParaRPr lang="en-GB" sz="1200" b="0" i="0" kern="1200" baseline="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It wiggles</a:t>
            </a:r>
            <a:r>
              <a:rPr lang="en-GB" sz="1200" b="0" i="0" kern="1200" baseline="0" dirty="0" smtClean="0">
                <a:solidFill>
                  <a:schemeClr val="tx1"/>
                </a:solidFill>
                <a:effectLst/>
                <a:latin typeface="+mn-lt"/>
                <a:ea typeface="+mn-ea"/>
                <a:cs typeface="+mn-cs"/>
              </a:rPr>
              <a:t> the weights and makes small adjustments in the direction that improves the objective function (loss function)</a:t>
            </a:r>
            <a:endParaRPr lang="en-GB"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01A0188-BABB-4796-B408-1F9B90F37B36}" type="slidenum">
              <a:rPr lang="en-GB" smtClean="0"/>
              <a:t>54</a:t>
            </a:fld>
            <a:endParaRPr lang="en-GB"/>
          </a:p>
        </p:txBody>
      </p:sp>
    </p:spTree>
    <p:extLst>
      <p:ext uri="{BB962C8B-B14F-4D97-AF65-F5344CB8AC3E}">
        <p14:creationId xmlns:p14="http://schemas.microsoft.com/office/powerpoint/2010/main" val="33899051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56</a:t>
            </a:fld>
            <a:endParaRPr lang="en-GB"/>
          </a:p>
        </p:txBody>
      </p:sp>
    </p:spTree>
    <p:extLst>
      <p:ext uri="{BB962C8B-B14F-4D97-AF65-F5344CB8AC3E}">
        <p14:creationId xmlns:p14="http://schemas.microsoft.com/office/powerpoint/2010/main" val="302505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Our results show that a large, deep convolutional neural network is capable of achieving </a:t>
            </a:r>
            <a:r>
              <a:rPr lang="en-GB" dirty="0" err="1" smtClean="0"/>
              <a:t>recordbreaking</a:t>
            </a:r>
            <a:r>
              <a:rPr lang="en-GB" dirty="0" smtClean="0"/>
              <a:t> results on a highly challenging dataset using purely supervised learning. It is notable that our network’s performance degrades if a single convolutional layer is removed. For example, removing any of the middle layers results in a loss of about 2% for the</a:t>
            </a:r>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57</a:t>
            </a:fld>
            <a:endParaRPr lang="en-GB"/>
          </a:p>
        </p:txBody>
      </p:sp>
    </p:spTree>
    <p:extLst>
      <p:ext uri="{BB962C8B-B14F-4D97-AF65-F5344CB8AC3E}">
        <p14:creationId xmlns:p14="http://schemas.microsoft.com/office/powerpoint/2010/main" val="19904377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endParaRPr/>
          </a:p>
        </p:txBody>
      </p:sp>
    </p:spTree>
    <p:extLst>
      <p:ext uri="{BB962C8B-B14F-4D97-AF65-F5344CB8AC3E}">
        <p14:creationId xmlns:p14="http://schemas.microsoft.com/office/powerpoint/2010/main" val="1112794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endParaRPr/>
          </a:p>
        </p:txBody>
      </p:sp>
    </p:spTree>
    <p:extLst>
      <p:ext uri="{BB962C8B-B14F-4D97-AF65-F5344CB8AC3E}">
        <p14:creationId xmlns:p14="http://schemas.microsoft.com/office/powerpoint/2010/main" val="40830055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t>Some called it a “grand challenge” for Artificial Intelligence</a:t>
            </a:r>
          </a:p>
          <a:p>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61</a:t>
            </a:fld>
            <a:endParaRPr lang="en-GB"/>
          </a:p>
        </p:txBody>
      </p:sp>
    </p:spTree>
    <p:extLst>
      <p:ext uri="{BB962C8B-B14F-4D97-AF65-F5344CB8AC3E}">
        <p14:creationId xmlns:p14="http://schemas.microsoft.com/office/powerpoint/2010/main" val="3772482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Building into the networks.</a:t>
            </a:r>
            <a:r>
              <a:rPr lang="en-GB" baseline="0" dirty="0" smtClean="0"/>
              <a:t> </a:t>
            </a:r>
          </a:p>
          <a:p>
            <a:r>
              <a:rPr lang="en-GB" baseline="0" dirty="0" smtClean="0"/>
              <a:t>Leading to more human like learning and development</a:t>
            </a:r>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65</a:t>
            </a:fld>
            <a:endParaRPr lang="en-GB"/>
          </a:p>
        </p:txBody>
      </p:sp>
    </p:spTree>
    <p:extLst>
      <p:ext uri="{BB962C8B-B14F-4D97-AF65-F5344CB8AC3E}">
        <p14:creationId xmlns:p14="http://schemas.microsoft.com/office/powerpoint/2010/main" val="1923456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2 visions of cognition</a:t>
            </a:r>
            <a:r>
              <a:rPr lang="en-GB" baseline="0" dirty="0" smtClean="0"/>
              <a:t> are starkly </a:t>
            </a:r>
            <a:r>
              <a:rPr lang="en-GB" baseline="0" smtClean="0"/>
              <a:t>at odds.</a:t>
            </a:r>
            <a:endParaRPr lang="en-GB"/>
          </a:p>
        </p:txBody>
      </p:sp>
      <p:sp>
        <p:nvSpPr>
          <p:cNvPr id="4" name="Slide Number Placeholder 3"/>
          <p:cNvSpPr>
            <a:spLocks noGrp="1"/>
          </p:cNvSpPr>
          <p:nvPr>
            <p:ph type="sldNum" sz="quarter" idx="10"/>
          </p:nvPr>
        </p:nvSpPr>
        <p:spPr/>
        <p:txBody>
          <a:bodyPr/>
          <a:lstStyle/>
          <a:p>
            <a:fld id="{501A0188-BABB-4796-B408-1F9B90F37B36}" type="slidenum">
              <a:rPr lang="en-GB" smtClean="0"/>
              <a:t>14</a:t>
            </a:fld>
            <a:endParaRPr lang="en-GB"/>
          </a:p>
        </p:txBody>
      </p:sp>
    </p:spTree>
    <p:extLst>
      <p:ext uri="{BB962C8B-B14F-4D97-AF65-F5344CB8AC3E}">
        <p14:creationId xmlns:p14="http://schemas.microsoft.com/office/powerpoint/2010/main" val="29625413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Learning ingredients: these are the crucial HUMAN learning aspects that differentiate humans from AI currently, according to these authors.</a:t>
            </a:r>
          </a:p>
          <a:p>
            <a:endParaRPr lang="en-GB" sz="1200" b="0" i="0" u="none" strike="noStrike" kern="1200" baseline="0" dirty="0" smtClean="0">
              <a:solidFill>
                <a:schemeClr val="tx1"/>
              </a:solidFill>
              <a:latin typeface="+mn-lt"/>
              <a:ea typeface="+mn-ea"/>
              <a:cs typeface="+mn-cs"/>
            </a:endParaRP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Causal models:  Humans build models about our world constantly in order to make sense of it. </a:t>
            </a:r>
          </a:p>
          <a:p>
            <a:endParaRPr lang="en-GB" sz="1200" b="0" i="0" u="none" strike="noStrike" kern="1200" baseline="0" dirty="0" smtClean="0">
              <a:solidFill>
                <a:schemeClr val="tx1"/>
              </a:solidFill>
              <a:latin typeface="+mn-lt"/>
              <a:ea typeface="+mn-ea"/>
              <a:cs typeface="+mn-cs"/>
            </a:endParaRP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Compositionality: It might seem paradoxical that people are capable of learning these richly structured models from very limited amounts of experience.</a:t>
            </a:r>
          </a:p>
          <a:p>
            <a:endParaRPr lang="en-GB" sz="1200" b="0" i="0" u="none" strike="noStrike" kern="1200" baseline="0" dirty="0" smtClean="0">
              <a:solidFill>
                <a:schemeClr val="tx1"/>
              </a:solidFill>
              <a:latin typeface="+mn-lt"/>
              <a:ea typeface="+mn-ea"/>
              <a:cs typeface="+mn-cs"/>
            </a:endParaRP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Speed: People can comprehend a novel scene in a fraction of a second, </a:t>
            </a:r>
          </a:p>
          <a:p>
            <a:r>
              <a:rPr lang="en-GB" sz="1200" b="0" i="0" u="none" strike="noStrike" kern="1200" baseline="0" dirty="0" smtClean="0">
                <a:solidFill>
                  <a:schemeClr val="tx1"/>
                </a:solidFill>
                <a:latin typeface="+mn-lt"/>
                <a:ea typeface="+mn-ea"/>
                <a:cs typeface="+mn-cs"/>
              </a:rPr>
              <a:t>One motivation for NNs in machine vision and speech is to respond as quickly as the brain does. </a:t>
            </a:r>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67</a:t>
            </a:fld>
            <a:endParaRPr lang="en-GB"/>
          </a:p>
        </p:txBody>
      </p:sp>
    </p:spTree>
    <p:extLst>
      <p:ext uri="{BB962C8B-B14F-4D97-AF65-F5344CB8AC3E}">
        <p14:creationId xmlns:p14="http://schemas.microsoft.com/office/powerpoint/2010/main" val="11768987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69</a:t>
            </a:fld>
            <a:endParaRPr lang="en-GB"/>
          </a:p>
        </p:txBody>
      </p:sp>
    </p:spTree>
    <p:extLst>
      <p:ext uri="{BB962C8B-B14F-4D97-AF65-F5344CB8AC3E}">
        <p14:creationId xmlns:p14="http://schemas.microsoft.com/office/powerpoint/2010/main" val="3610618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By</a:t>
            </a:r>
            <a:r>
              <a:rPr lang="en-GB" baseline="0" dirty="0" smtClean="0"/>
              <a:t> learning to recognize patterns in these inferences?</a:t>
            </a:r>
          </a:p>
          <a:p>
            <a:endParaRPr lang="en-GB" baseline="0" dirty="0" smtClean="0"/>
          </a:p>
          <a:p>
            <a:r>
              <a:rPr lang="en-GB" baseline="0" dirty="0" smtClean="0"/>
              <a:t>This would speed up the inference models (as they are apparently slow – why?) </a:t>
            </a:r>
          </a:p>
          <a:p>
            <a:r>
              <a:rPr lang="en-GB" baseline="0" dirty="0" smtClean="0"/>
              <a:t>And the NNs are fast. Why?</a:t>
            </a:r>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70</a:t>
            </a:fld>
            <a:endParaRPr lang="en-GB"/>
          </a:p>
        </p:txBody>
      </p:sp>
    </p:spTree>
    <p:extLst>
      <p:ext uri="{BB962C8B-B14F-4D97-AF65-F5344CB8AC3E}">
        <p14:creationId xmlns:p14="http://schemas.microsoft.com/office/powerpoint/2010/main" val="6056647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dirty="0" smtClean="0"/>
              <a:t>Allows them to discriminate the one recognized form examples</a:t>
            </a:r>
            <a:r>
              <a:rPr lang="en-GB" baseline="0" dirty="0" smtClean="0"/>
              <a:t> that are not the character even if they are drawn by someone else. </a:t>
            </a:r>
          </a:p>
          <a:p>
            <a:pPr marL="0" indent="0">
              <a:buNone/>
            </a:pPr>
            <a:endParaRPr lang="en-GB" dirty="0" smtClean="0"/>
          </a:p>
          <a:p>
            <a:pPr marL="0" indent="0">
              <a:buNone/>
            </a:pPr>
            <a:endParaRPr lang="en-GB" dirty="0" smtClean="0"/>
          </a:p>
          <a:p>
            <a:pPr marL="0" indent="0">
              <a:buNone/>
            </a:pPr>
            <a:r>
              <a:rPr lang="en-GB" dirty="0" smtClean="0"/>
              <a:t>- These additional</a:t>
            </a:r>
            <a:r>
              <a:rPr lang="en-GB" baseline="0" dirty="0" smtClean="0"/>
              <a:t> abilities come for free along with the acquisition of the underlying concept - </a:t>
            </a:r>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73</a:t>
            </a:fld>
            <a:endParaRPr lang="en-GB"/>
          </a:p>
        </p:txBody>
      </p:sp>
    </p:spTree>
    <p:extLst>
      <p:ext uri="{BB962C8B-B14F-4D97-AF65-F5344CB8AC3E}">
        <p14:creationId xmlns:p14="http://schemas.microsoft.com/office/powerpoint/2010/main" val="30167805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links to the solution provided in model building</a:t>
            </a:r>
            <a:r>
              <a:rPr lang="en-GB" baseline="0" dirty="0" smtClean="0"/>
              <a:t> (Turing Test)</a:t>
            </a:r>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74</a:t>
            </a:fld>
            <a:endParaRPr lang="en-GB"/>
          </a:p>
        </p:txBody>
      </p:sp>
    </p:spTree>
    <p:extLst>
      <p:ext uri="{BB962C8B-B14F-4D97-AF65-F5344CB8AC3E}">
        <p14:creationId xmlns:p14="http://schemas.microsoft.com/office/powerpoint/2010/main" val="34464721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Liquids go through</a:t>
            </a:r>
            <a:r>
              <a:rPr lang="en-US" baseline="0" dirty="0" smtClean="0"/>
              <a:t> barriers, while solid objects cannot. </a:t>
            </a:r>
          </a:p>
          <a:p>
            <a:endParaRPr lang="en-US" baseline="0" dirty="0" smtClean="0"/>
          </a:p>
          <a:p>
            <a:r>
              <a:rPr lang="en-US" baseline="0" dirty="0" smtClean="0"/>
              <a:t>Find more examples!</a:t>
            </a:r>
          </a:p>
        </p:txBody>
      </p:sp>
      <p:sp>
        <p:nvSpPr>
          <p:cNvPr id="4" name="Slide Number Placeholder 3"/>
          <p:cNvSpPr>
            <a:spLocks noGrp="1"/>
          </p:cNvSpPr>
          <p:nvPr>
            <p:ph type="sldNum" sz="quarter" idx="10"/>
          </p:nvPr>
        </p:nvSpPr>
        <p:spPr/>
        <p:txBody>
          <a:bodyPr/>
          <a:lstStyle/>
          <a:p>
            <a:fld id="{501A0188-BABB-4796-B408-1F9B90F37B36}" type="slidenum">
              <a:rPr lang="en-GB" smtClean="0"/>
              <a:t>75</a:t>
            </a:fld>
            <a:endParaRPr lang="en-GB"/>
          </a:p>
        </p:txBody>
      </p:sp>
    </p:spTree>
    <p:extLst>
      <p:ext uri="{BB962C8B-B14F-4D97-AF65-F5344CB8AC3E}">
        <p14:creationId xmlns:p14="http://schemas.microsoft.com/office/powerpoint/2010/main" val="5416915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Approximate compared to the actual ground truth. </a:t>
            </a:r>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77</a:t>
            </a:fld>
            <a:endParaRPr lang="en-GB"/>
          </a:p>
        </p:txBody>
      </p:sp>
    </p:spTree>
    <p:extLst>
      <p:ext uri="{BB962C8B-B14F-4D97-AF65-F5344CB8AC3E}">
        <p14:creationId xmlns:p14="http://schemas.microsoft.com/office/powerpoint/2010/main" val="42308504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Neil what I can say. </a:t>
            </a:r>
            <a:endParaRPr lang="en-US" dirty="0"/>
          </a:p>
        </p:txBody>
      </p:sp>
      <p:sp>
        <p:nvSpPr>
          <p:cNvPr id="4" name="Slide Number Placeholder 3"/>
          <p:cNvSpPr>
            <a:spLocks noGrp="1"/>
          </p:cNvSpPr>
          <p:nvPr>
            <p:ph type="sldNum" sz="quarter" idx="10"/>
          </p:nvPr>
        </p:nvSpPr>
        <p:spPr/>
        <p:txBody>
          <a:bodyPr/>
          <a:lstStyle/>
          <a:p>
            <a:fld id="{501A0188-BABB-4796-B408-1F9B90F37B36}" type="slidenum">
              <a:rPr lang="en-GB" smtClean="0"/>
              <a:t>78</a:t>
            </a:fld>
            <a:endParaRPr lang="en-GB"/>
          </a:p>
        </p:txBody>
      </p:sp>
    </p:spTree>
    <p:extLst>
      <p:ext uri="{BB962C8B-B14F-4D97-AF65-F5344CB8AC3E}">
        <p14:creationId xmlns:p14="http://schemas.microsoft.com/office/powerpoint/2010/main" val="558237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PhysNet</a:t>
            </a:r>
            <a:r>
              <a:rPr lang="en-US" dirty="0" smtClean="0"/>
              <a:t> outperformed humans</a:t>
            </a:r>
            <a:r>
              <a:rPr lang="en-US" baseline="0" dirty="0" smtClean="0"/>
              <a:t> on some tasks</a:t>
            </a:r>
          </a:p>
          <a:p>
            <a:endParaRPr lang="en-US" dirty="0" smtClean="0"/>
          </a:p>
          <a:p>
            <a:endParaRPr lang="en-US" dirty="0" smtClean="0"/>
          </a:p>
          <a:p>
            <a:r>
              <a:rPr lang="en-US" dirty="0" smtClean="0"/>
              <a:t>2) challenge: in</a:t>
            </a:r>
            <a:r>
              <a:rPr lang="en-US" baseline="0" dirty="0" smtClean="0"/>
              <a:t> object classification, </a:t>
            </a:r>
            <a:r>
              <a:rPr lang="en-US" dirty="0" smtClean="0"/>
              <a:t>deeper</a:t>
            </a:r>
            <a:r>
              <a:rPr lang="en-US" baseline="0" dirty="0" smtClean="0"/>
              <a:t> layers usually become sensitive to higher-level features, from edges to textures etc. , they specialize. </a:t>
            </a:r>
          </a:p>
          <a:p>
            <a:endParaRPr lang="en-US" dirty="0" smtClean="0"/>
          </a:p>
          <a:p>
            <a:r>
              <a:rPr lang="en-US" dirty="0" smtClean="0"/>
              <a:t>For deep networks trained on physics-</a:t>
            </a:r>
            <a:r>
              <a:rPr lang="en-US" baseline="0" dirty="0" smtClean="0"/>
              <a:t> related data, it remains to be seen whether higher layers will encode objects, general physical properties, forces and approximately Newtonian dynamics. </a:t>
            </a:r>
          </a:p>
          <a:p>
            <a:endParaRPr lang="en-US" baseline="0" dirty="0" smtClean="0"/>
          </a:p>
          <a:p>
            <a:r>
              <a:rPr lang="en-US" baseline="0" dirty="0" smtClean="0"/>
              <a:t>Generalize: Learned trajectories of balls bouncing in a box. If this networks has actually learned something like Newtonian mechanics, then it should  be able to generalize to interestingly different scenarios, e.g., at least different </a:t>
            </a:r>
            <a:r>
              <a:rPr lang="en-US" baseline="0" dirty="0" err="1" smtClean="0"/>
              <a:t>numers</a:t>
            </a:r>
            <a:r>
              <a:rPr lang="en-US" baseline="0" dirty="0" smtClean="0"/>
              <a:t> of differently shaped objects, bouncing in boxes of different shapes and sizes and orientations with respect to gravity, </a:t>
            </a:r>
          </a:p>
          <a:p>
            <a:endParaRPr lang="en-US" baseline="0" dirty="0" smtClean="0"/>
          </a:p>
          <a:p>
            <a:r>
              <a:rPr lang="en-US" dirty="0" smtClean="0"/>
              <a:t>But</a:t>
            </a:r>
            <a:r>
              <a:rPr lang="en-US" baseline="0" dirty="0" smtClean="0"/>
              <a:t> would it generalize to the </a:t>
            </a:r>
            <a:r>
              <a:rPr lang="en-US" baseline="0" dirty="0" err="1" smtClean="0"/>
              <a:t>Jenga</a:t>
            </a:r>
            <a:r>
              <a:rPr lang="en-US" baseline="0" dirty="0" smtClean="0"/>
              <a:t> tower?</a:t>
            </a:r>
            <a:endParaRPr lang="en-US" dirty="0"/>
          </a:p>
        </p:txBody>
      </p:sp>
      <p:sp>
        <p:nvSpPr>
          <p:cNvPr id="4" name="Slide Number Placeholder 3"/>
          <p:cNvSpPr>
            <a:spLocks noGrp="1"/>
          </p:cNvSpPr>
          <p:nvPr>
            <p:ph type="sldNum" sz="quarter" idx="10"/>
          </p:nvPr>
        </p:nvSpPr>
        <p:spPr/>
        <p:txBody>
          <a:bodyPr/>
          <a:lstStyle/>
          <a:p>
            <a:fld id="{501A0188-BABB-4796-B408-1F9B90F37B36}" type="slidenum">
              <a:rPr lang="en-GB" smtClean="0"/>
              <a:t>79</a:t>
            </a:fld>
            <a:endParaRPr lang="en-GB"/>
          </a:p>
        </p:txBody>
      </p:sp>
    </p:spTree>
    <p:extLst>
      <p:ext uri="{BB962C8B-B14F-4D97-AF65-F5344CB8AC3E}">
        <p14:creationId xmlns:p14="http://schemas.microsoft.com/office/powerpoint/2010/main" val="27574896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Success of deep</a:t>
            </a:r>
            <a:r>
              <a:rPr lang="en-GB" baseline="0" dirty="0" smtClean="0"/>
              <a:t> net will depend on representations that people use. </a:t>
            </a:r>
          </a:p>
          <a:p>
            <a:endParaRPr lang="en-GB" baseline="0" dirty="0" smtClean="0"/>
          </a:p>
          <a:p>
            <a:r>
              <a:rPr lang="en-GB" baseline="0" dirty="0" smtClean="0"/>
              <a:t>Formal account of intuitive psych will need to include representation of agency! Goals, and reciprocal relations! </a:t>
            </a:r>
          </a:p>
          <a:p>
            <a:endParaRPr lang="en-GB" baseline="0" dirty="0" smtClean="0"/>
          </a:p>
          <a:p>
            <a:r>
              <a:rPr lang="en-GB" baseline="0" dirty="0" err="1" smtClean="0"/>
              <a:t>Im</a:t>
            </a:r>
            <a:r>
              <a:rPr lang="en-GB" baseline="0" dirty="0" smtClean="0"/>
              <a:t> not sure deep learning can learn complex social interactions. </a:t>
            </a:r>
            <a:r>
              <a:rPr lang="en-GB" baseline="0" dirty="0" err="1" smtClean="0"/>
              <a:t>Unlikley</a:t>
            </a:r>
            <a:r>
              <a:rPr lang="en-GB" baseline="0" dirty="0" smtClean="0"/>
              <a:t> that the </a:t>
            </a:r>
            <a:r>
              <a:rPr lang="en-GB" baseline="0" dirty="0" err="1" smtClean="0"/>
              <a:t>deepnet</a:t>
            </a:r>
            <a:r>
              <a:rPr lang="en-GB" baseline="0" dirty="0" smtClean="0"/>
              <a:t> will learn and understand social agency properly just from training on this.</a:t>
            </a:r>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80</a:t>
            </a:fld>
            <a:endParaRPr lang="en-GB"/>
          </a:p>
        </p:txBody>
      </p:sp>
    </p:spTree>
    <p:extLst>
      <p:ext uri="{BB962C8B-B14F-4D97-AF65-F5344CB8AC3E}">
        <p14:creationId xmlns:p14="http://schemas.microsoft.com/office/powerpoint/2010/main" val="1259293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2 visions of cognition</a:t>
            </a:r>
            <a:r>
              <a:rPr lang="en-GB" baseline="0" dirty="0" smtClean="0"/>
              <a:t> are starkly </a:t>
            </a:r>
            <a:r>
              <a:rPr lang="en-GB" baseline="0" smtClean="0"/>
              <a:t>at odds.</a:t>
            </a:r>
            <a:endParaRPr lang="en-GB"/>
          </a:p>
        </p:txBody>
      </p:sp>
      <p:sp>
        <p:nvSpPr>
          <p:cNvPr id="4" name="Slide Number Placeholder 3"/>
          <p:cNvSpPr>
            <a:spLocks noGrp="1"/>
          </p:cNvSpPr>
          <p:nvPr>
            <p:ph type="sldNum" sz="quarter" idx="10"/>
          </p:nvPr>
        </p:nvSpPr>
        <p:spPr/>
        <p:txBody>
          <a:bodyPr/>
          <a:lstStyle/>
          <a:p>
            <a:fld id="{501A0188-BABB-4796-B408-1F9B90F37B36}" type="slidenum">
              <a:rPr lang="en-GB" smtClean="0"/>
              <a:t>15</a:t>
            </a:fld>
            <a:endParaRPr lang="en-GB"/>
          </a:p>
        </p:txBody>
      </p:sp>
    </p:spTree>
    <p:extLst>
      <p:ext uri="{BB962C8B-B14F-4D97-AF65-F5344CB8AC3E}">
        <p14:creationId xmlns:p14="http://schemas.microsoft.com/office/powerpoint/2010/main" val="36712063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dirty="0" smtClean="0"/>
              <a:t>Allows them to discriminate the one recognized form examples</a:t>
            </a:r>
            <a:r>
              <a:rPr lang="en-GB" baseline="0" dirty="0" smtClean="0"/>
              <a:t> that are not the character even if they are drawn by someone else. </a:t>
            </a:r>
          </a:p>
          <a:p>
            <a:pPr marL="0" indent="0">
              <a:buNone/>
            </a:pPr>
            <a:endParaRPr lang="en-GB" dirty="0" smtClean="0"/>
          </a:p>
          <a:p>
            <a:pPr marL="0" indent="0">
              <a:buNone/>
            </a:pPr>
            <a:endParaRPr lang="en-GB" dirty="0" smtClean="0"/>
          </a:p>
        </p:txBody>
      </p:sp>
      <p:sp>
        <p:nvSpPr>
          <p:cNvPr id="4" name="Slide Number Placeholder 3"/>
          <p:cNvSpPr>
            <a:spLocks noGrp="1"/>
          </p:cNvSpPr>
          <p:nvPr>
            <p:ph type="sldNum" sz="quarter" idx="10"/>
          </p:nvPr>
        </p:nvSpPr>
        <p:spPr/>
        <p:txBody>
          <a:bodyPr/>
          <a:lstStyle/>
          <a:p>
            <a:fld id="{501A0188-BABB-4796-B408-1F9B90F37B36}" type="slidenum">
              <a:rPr lang="en-GB" smtClean="0"/>
              <a:t>82</a:t>
            </a:fld>
            <a:endParaRPr lang="en-GB"/>
          </a:p>
        </p:txBody>
      </p:sp>
    </p:spTree>
    <p:extLst>
      <p:ext uri="{BB962C8B-B14F-4D97-AF65-F5344CB8AC3E}">
        <p14:creationId xmlns:p14="http://schemas.microsoft.com/office/powerpoint/2010/main" val="34745559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Print out explain figure</a:t>
            </a:r>
            <a:r>
              <a:rPr lang="en-GB" baseline="0" dirty="0" smtClean="0"/>
              <a:t> </a:t>
            </a:r>
            <a:r>
              <a:rPr lang="en-GB" dirty="0" smtClean="0"/>
              <a:t>piece for lecture</a:t>
            </a:r>
            <a:endParaRPr lang="en-GB" i="1" dirty="0"/>
          </a:p>
        </p:txBody>
      </p:sp>
      <p:sp>
        <p:nvSpPr>
          <p:cNvPr id="4" name="Slide Number Placeholder 3"/>
          <p:cNvSpPr>
            <a:spLocks noGrp="1"/>
          </p:cNvSpPr>
          <p:nvPr>
            <p:ph type="sldNum" sz="quarter" idx="10"/>
          </p:nvPr>
        </p:nvSpPr>
        <p:spPr/>
        <p:txBody>
          <a:bodyPr/>
          <a:lstStyle/>
          <a:p>
            <a:fld id="{501A0188-BABB-4796-B408-1F9B90F37B36}" type="slidenum">
              <a:rPr lang="en-GB" smtClean="0"/>
              <a:t>86</a:t>
            </a:fld>
            <a:endParaRPr lang="en-GB"/>
          </a:p>
        </p:txBody>
      </p:sp>
    </p:spTree>
    <p:extLst>
      <p:ext uri="{BB962C8B-B14F-4D97-AF65-F5344CB8AC3E}">
        <p14:creationId xmlns:p14="http://schemas.microsoft.com/office/powerpoint/2010/main" val="5453240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Explain the model in</a:t>
            </a:r>
            <a:r>
              <a:rPr lang="en-GB" baseline="0" dirty="0" smtClean="0"/>
              <a:t> words!</a:t>
            </a:r>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87</a:t>
            </a:fld>
            <a:endParaRPr lang="en-GB"/>
          </a:p>
        </p:txBody>
      </p:sp>
    </p:spTree>
    <p:extLst>
      <p:ext uri="{BB962C8B-B14F-4D97-AF65-F5344CB8AC3E}">
        <p14:creationId xmlns:p14="http://schemas.microsoft.com/office/powerpoint/2010/main" val="18567220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Which gird was generated</a:t>
            </a:r>
            <a:r>
              <a:rPr lang="en-GB" baseline="0" dirty="0" smtClean="0"/>
              <a:t> by the machine?  (9 people vs. 9 samples from the BPL model)</a:t>
            </a:r>
            <a:endParaRPr lang="en-GB" dirty="0" smtClean="0"/>
          </a:p>
          <a:p>
            <a:endParaRPr lang="en-GB" dirty="0" smtClean="0"/>
          </a:p>
          <a:p>
            <a:r>
              <a:rPr lang="en-GB" dirty="0" smtClean="0"/>
              <a:t>Answer is</a:t>
            </a:r>
            <a:r>
              <a:rPr lang="en-GB" baseline="0" dirty="0" smtClean="0"/>
              <a:t> by row for the machine: </a:t>
            </a:r>
          </a:p>
          <a:p>
            <a:endParaRPr lang="en-GB" baseline="0" dirty="0" smtClean="0"/>
          </a:p>
          <a:p>
            <a:r>
              <a:rPr lang="en-GB" baseline="0" dirty="0" smtClean="0"/>
              <a:t>1, 2</a:t>
            </a:r>
          </a:p>
          <a:p>
            <a:r>
              <a:rPr lang="en-GB" baseline="0" dirty="0" smtClean="0"/>
              <a:t>1, 1</a:t>
            </a:r>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88</a:t>
            </a:fld>
            <a:endParaRPr lang="en-GB"/>
          </a:p>
        </p:txBody>
      </p:sp>
    </p:spTree>
    <p:extLst>
      <p:ext uri="{BB962C8B-B14F-4D97-AF65-F5344CB8AC3E}">
        <p14:creationId xmlns:p14="http://schemas.microsoft.com/office/powerpoint/2010/main" val="42733324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functions</a:t>
            </a:r>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91</a:t>
            </a:fld>
            <a:endParaRPr lang="en-GB"/>
          </a:p>
        </p:txBody>
      </p:sp>
    </p:spTree>
    <p:extLst>
      <p:ext uri="{BB962C8B-B14F-4D97-AF65-F5344CB8AC3E}">
        <p14:creationId xmlns:p14="http://schemas.microsoft.com/office/powerpoint/2010/main" val="30688040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smtClean="0"/>
              <a:t>Allows more rich representation of the world</a:t>
            </a:r>
            <a:r>
              <a:rPr lang="en-GB" baseline="0" dirty="0" smtClean="0"/>
              <a:t> if processes that generated it are part of it </a:t>
            </a:r>
          </a:p>
          <a:p>
            <a:pPr marL="171450" indent="-171450">
              <a:buFontTx/>
              <a:buChar char="-"/>
            </a:pPr>
            <a:r>
              <a:rPr lang="en-GB" baseline="0" dirty="0" smtClean="0"/>
              <a:t>Relating data to its causal source provides strong priors for perception and learning as well as a richer basis for generalizing in new ways to new tasks</a:t>
            </a:r>
          </a:p>
          <a:p>
            <a:pPr marL="0" indent="0">
              <a:buFontTx/>
              <a:buNone/>
            </a:pPr>
            <a:endParaRPr lang="en-GB" baseline="0" dirty="0" smtClean="0"/>
          </a:p>
          <a:p>
            <a:pPr marL="0" indent="0">
              <a:buFontTx/>
              <a:buNone/>
            </a:pPr>
            <a:r>
              <a:rPr lang="en-GB" dirty="0" smtClean="0"/>
              <a:t>- Causal knowledge has also been shown to influence</a:t>
            </a:r>
            <a:r>
              <a:rPr lang="en-GB" baseline="0" dirty="0" smtClean="0"/>
              <a:t> how people learn new concepts</a:t>
            </a:r>
            <a:endParaRPr lang="en-GB" dirty="0" smtClean="0"/>
          </a:p>
        </p:txBody>
      </p:sp>
      <p:sp>
        <p:nvSpPr>
          <p:cNvPr id="4" name="Slide Number Placeholder 3"/>
          <p:cNvSpPr>
            <a:spLocks noGrp="1"/>
          </p:cNvSpPr>
          <p:nvPr>
            <p:ph type="sldNum" sz="quarter" idx="10"/>
          </p:nvPr>
        </p:nvSpPr>
        <p:spPr/>
        <p:txBody>
          <a:bodyPr/>
          <a:lstStyle/>
          <a:p>
            <a:fld id="{501A0188-BABB-4796-B408-1F9B90F37B36}" type="slidenum">
              <a:rPr lang="en-GB" smtClean="0"/>
              <a:t>92</a:t>
            </a:fld>
            <a:endParaRPr lang="en-GB"/>
          </a:p>
        </p:txBody>
      </p:sp>
    </p:spTree>
    <p:extLst>
      <p:ext uri="{BB962C8B-B14F-4D97-AF65-F5344CB8AC3E}">
        <p14:creationId xmlns:p14="http://schemas.microsoft.com/office/powerpoint/2010/main" val="28519253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Big Data setting</a:t>
            </a:r>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96</a:t>
            </a:fld>
            <a:endParaRPr lang="en-GB"/>
          </a:p>
        </p:txBody>
      </p:sp>
    </p:spTree>
    <p:extLst>
      <p:ext uri="{BB962C8B-B14F-4D97-AF65-F5344CB8AC3E}">
        <p14:creationId xmlns:p14="http://schemas.microsoft.com/office/powerpoint/2010/main" val="2673160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2 visions of cognition</a:t>
            </a:r>
            <a:r>
              <a:rPr lang="en-GB" baseline="0" dirty="0" smtClean="0"/>
              <a:t> are starkly </a:t>
            </a:r>
            <a:r>
              <a:rPr lang="en-GB" baseline="0" smtClean="0"/>
              <a:t>at odds.</a:t>
            </a:r>
            <a:endParaRPr lang="en-GB"/>
          </a:p>
        </p:txBody>
      </p:sp>
      <p:sp>
        <p:nvSpPr>
          <p:cNvPr id="4" name="Slide Number Placeholder 3"/>
          <p:cNvSpPr>
            <a:spLocks noGrp="1"/>
          </p:cNvSpPr>
          <p:nvPr>
            <p:ph type="sldNum" sz="quarter" idx="10"/>
          </p:nvPr>
        </p:nvSpPr>
        <p:spPr/>
        <p:txBody>
          <a:bodyPr/>
          <a:lstStyle/>
          <a:p>
            <a:fld id="{501A0188-BABB-4796-B408-1F9B90F37B36}" type="slidenum">
              <a:rPr lang="en-GB" smtClean="0"/>
              <a:t>16</a:t>
            </a:fld>
            <a:endParaRPr lang="en-GB"/>
          </a:p>
        </p:txBody>
      </p:sp>
    </p:spTree>
    <p:extLst>
      <p:ext uri="{BB962C8B-B14F-4D97-AF65-F5344CB8AC3E}">
        <p14:creationId xmlns:p14="http://schemas.microsoft.com/office/powerpoint/2010/main" val="1458811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2 visions of cognition</a:t>
            </a:r>
            <a:r>
              <a:rPr lang="en-GB" baseline="0" dirty="0" smtClean="0"/>
              <a:t> are starkly </a:t>
            </a:r>
            <a:r>
              <a:rPr lang="en-GB" baseline="0" smtClean="0"/>
              <a:t>at odds.</a:t>
            </a:r>
            <a:endParaRPr lang="en-GB"/>
          </a:p>
        </p:txBody>
      </p:sp>
      <p:sp>
        <p:nvSpPr>
          <p:cNvPr id="4" name="Slide Number Placeholder 3"/>
          <p:cNvSpPr>
            <a:spLocks noGrp="1"/>
          </p:cNvSpPr>
          <p:nvPr>
            <p:ph type="sldNum" sz="quarter" idx="10"/>
          </p:nvPr>
        </p:nvSpPr>
        <p:spPr/>
        <p:txBody>
          <a:bodyPr/>
          <a:lstStyle/>
          <a:p>
            <a:fld id="{501A0188-BABB-4796-B408-1F9B90F37B36}" type="slidenum">
              <a:rPr lang="en-GB" smtClean="0"/>
              <a:t>17</a:t>
            </a:fld>
            <a:endParaRPr lang="en-GB"/>
          </a:p>
        </p:txBody>
      </p:sp>
    </p:spTree>
    <p:extLst>
      <p:ext uri="{BB962C8B-B14F-4D97-AF65-F5344CB8AC3E}">
        <p14:creationId xmlns:p14="http://schemas.microsoft.com/office/powerpoint/2010/main" val="698912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approach is quite general.</a:t>
            </a:r>
            <a:r>
              <a:rPr lang="en-GB" baseline="0" dirty="0" smtClean="0"/>
              <a:t> Applicable to any problem that requires estimating the upper limit of a duration, extent or other numerical </a:t>
            </a:r>
            <a:r>
              <a:rPr lang="en-GB" baseline="0" dirty="0" err="1" smtClean="0"/>
              <a:t>quantitiy</a:t>
            </a:r>
            <a:r>
              <a:rPr lang="en-GB" baseline="0" dirty="0" smtClean="0"/>
              <a:t> given a sample drawn from that interval. </a:t>
            </a:r>
            <a:endParaRPr lang="en-GB" dirty="0"/>
          </a:p>
        </p:txBody>
      </p:sp>
      <p:sp>
        <p:nvSpPr>
          <p:cNvPr id="4" name="Slide Number Placeholder 3"/>
          <p:cNvSpPr>
            <a:spLocks noGrp="1"/>
          </p:cNvSpPr>
          <p:nvPr>
            <p:ph type="sldNum" sz="quarter" idx="10"/>
          </p:nvPr>
        </p:nvSpPr>
        <p:spPr/>
        <p:txBody>
          <a:bodyPr/>
          <a:lstStyle/>
          <a:p>
            <a:fld id="{501A0188-BABB-4796-B408-1F9B90F37B36}" type="slidenum">
              <a:rPr lang="en-GB" smtClean="0"/>
              <a:t>18</a:t>
            </a:fld>
            <a:endParaRPr lang="en-GB"/>
          </a:p>
        </p:txBody>
      </p:sp>
    </p:spTree>
    <p:extLst>
      <p:ext uri="{BB962C8B-B14F-4D97-AF65-F5344CB8AC3E}">
        <p14:creationId xmlns:p14="http://schemas.microsoft.com/office/powerpoint/2010/main" val="6649037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23850" y="1484313"/>
            <a:ext cx="8496300" cy="1368425"/>
          </a:xfrm>
        </p:spPr>
        <p:txBody>
          <a:bodyPr/>
          <a:lstStyle>
            <a:lvl1pPr>
              <a:defRPr/>
            </a:lvl1pPr>
          </a:lstStyle>
          <a:p>
            <a:pPr lvl="0"/>
            <a:r>
              <a:rPr lang="en-US" altLang="en-US" noProof="0" smtClean="0"/>
              <a:t>Click to edit Master title style</a:t>
            </a:r>
          </a:p>
        </p:txBody>
      </p:sp>
      <p:sp>
        <p:nvSpPr>
          <p:cNvPr id="4099" name="Rectangle 3"/>
          <p:cNvSpPr>
            <a:spLocks noGrp="1" noChangeArrowheads="1"/>
          </p:cNvSpPr>
          <p:nvPr>
            <p:ph type="subTitle" idx="1"/>
          </p:nvPr>
        </p:nvSpPr>
        <p:spPr>
          <a:xfrm>
            <a:off x="323850" y="3068638"/>
            <a:ext cx="8496300" cy="3097212"/>
          </a:xfrm>
        </p:spPr>
        <p:txBody>
          <a:bodyPr/>
          <a:lstStyle>
            <a:lvl1pPr marL="0" indent="0">
              <a:buFontTx/>
              <a:buNone/>
              <a:defRPr/>
            </a:lvl1pPr>
          </a:lstStyle>
          <a:p>
            <a:pPr lvl="0"/>
            <a:r>
              <a:rPr lang="en-US" altLang="en-US" noProof="0" smtClean="0"/>
              <a:t>Click to edit Master subtitle style</a:t>
            </a:r>
          </a:p>
        </p:txBody>
      </p:sp>
      <p:pic>
        <p:nvPicPr>
          <p:cNvPr id="4104" name="Picture 8" descr="Black102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129540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9"/>
          <p:cNvSpPr>
            <a:spLocks noGrp="1" noChangeArrowheads="1"/>
          </p:cNvSpPr>
          <p:nvPr>
            <p:ph type="ftr" sz="quarter" idx="3"/>
          </p:nvPr>
        </p:nvSpPr>
        <p:spPr bwMode="auto">
          <a:xfrm>
            <a:off x="323850" y="6245225"/>
            <a:ext cx="84963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1400"/>
            </a:lvl1pPr>
          </a:lstStyle>
          <a:p>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Slide Number Placeholder 3"/>
          <p:cNvSpPr>
            <a:spLocks noGrp="1"/>
          </p:cNvSpPr>
          <p:nvPr>
            <p:ph type="sldNum" sz="quarter" idx="10"/>
          </p:nvPr>
        </p:nvSpPr>
        <p:spPr/>
        <p:txBody>
          <a:bodyPr/>
          <a:lstStyle>
            <a:lvl1pPr>
              <a:defRPr/>
            </a:lvl1pPr>
          </a:lstStyle>
          <a:p>
            <a:fld id="{6EB9CAD7-154E-4B1B-8845-C17185B56131}" type="slidenum">
              <a:rPr lang="en-US" altLang="en-US"/>
              <a:pPr/>
              <a:t>‹#›</a:t>
            </a:fld>
            <a:endParaRPr lang="en-US" altLang="en-US"/>
          </a:p>
        </p:txBody>
      </p:sp>
    </p:spTree>
    <p:extLst>
      <p:ext uri="{BB962C8B-B14F-4D97-AF65-F5344CB8AC3E}">
        <p14:creationId xmlns:p14="http://schemas.microsoft.com/office/powerpoint/2010/main" val="1717481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908050"/>
            <a:ext cx="2122487" cy="52578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330200" y="908050"/>
            <a:ext cx="6215063"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Slide Number Placeholder 3"/>
          <p:cNvSpPr>
            <a:spLocks noGrp="1"/>
          </p:cNvSpPr>
          <p:nvPr>
            <p:ph type="sldNum" sz="quarter" idx="10"/>
          </p:nvPr>
        </p:nvSpPr>
        <p:spPr/>
        <p:txBody>
          <a:bodyPr/>
          <a:lstStyle>
            <a:lvl1pPr>
              <a:defRPr/>
            </a:lvl1pPr>
          </a:lstStyle>
          <a:p>
            <a:fld id="{67BD6CD0-B117-48EF-9C7D-64B0BAACC3D4}" type="slidenum">
              <a:rPr lang="en-US" altLang="en-US"/>
              <a:pPr/>
              <a:t>‹#›</a:t>
            </a:fld>
            <a:endParaRPr lang="en-US" altLang="en-US"/>
          </a:p>
        </p:txBody>
      </p:sp>
    </p:spTree>
    <p:extLst>
      <p:ext uri="{BB962C8B-B14F-4D97-AF65-F5344CB8AC3E}">
        <p14:creationId xmlns:p14="http://schemas.microsoft.com/office/powerpoint/2010/main" val="4228297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6241345"/>
            <a:ext cx="548700" cy="524800"/>
          </a:xfrm>
          <a:prstGeom prst="rect">
            <a:avLst/>
          </a:prstGeom>
        </p:spPr>
        <p:txBody>
          <a:bodyPr lIns="91425" tIns="91425" rIns="91425" bIns="91425" anchor="ctr" anchorCtr="0">
            <a:noAutofit/>
          </a:bodyPr>
          <a:lstStyle/>
          <a:p>
            <a:pPr>
              <a:spcBef>
                <a:spcPts val="0"/>
              </a:spcBef>
            </a:pPr>
            <a:fld id="{00000000-1234-1234-1234-123412341234}" type="slidenum">
              <a:rPr lang="en" smtClean="0"/>
              <a:pPr>
                <a:spcBef>
                  <a:spcPts val="0"/>
                </a:spcBef>
              </a:pPr>
              <a:t>‹#›</a:t>
            </a:fld>
            <a:endParaRPr lang="en"/>
          </a:p>
        </p:txBody>
      </p:sp>
    </p:spTree>
    <p:extLst>
      <p:ext uri="{BB962C8B-B14F-4D97-AF65-F5344CB8AC3E}">
        <p14:creationId xmlns:p14="http://schemas.microsoft.com/office/powerpoint/2010/main" val="2280763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Slide Number Placeholder 3"/>
          <p:cNvSpPr>
            <a:spLocks noGrp="1"/>
          </p:cNvSpPr>
          <p:nvPr>
            <p:ph type="sldNum" sz="quarter" idx="10"/>
          </p:nvPr>
        </p:nvSpPr>
        <p:spPr/>
        <p:txBody>
          <a:bodyPr/>
          <a:lstStyle>
            <a:lvl1pPr>
              <a:defRPr/>
            </a:lvl1pPr>
          </a:lstStyle>
          <a:p>
            <a:fld id="{08FA9519-14FD-4F9D-953F-830F882E03D0}" type="slidenum">
              <a:rPr lang="en-US" altLang="en-US"/>
              <a:pPr/>
              <a:t>‹#›</a:t>
            </a:fld>
            <a:endParaRPr lang="en-US" altLang="en-US"/>
          </a:p>
        </p:txBody>
      </p:sp>
    </p:spTree>
    <p:extLst>
      <p:ext uri="{BB962C8B-B14F-4D97-AF65-F5344CB8AC3E}">
        <p14:creationId xmlns:p14="http://schemas.microsoft.com/office/powerpoint/2010/main" val="4075958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C8696506-FB59-49AB-8CBE-5E2CEE75D679}" type="slidenum">
              <a:rPr lang="en-US" altLang="en-US"/>
              <a:pPr/>
              <a:t>‹#›</a:t>
            </a:fld>
            <a:endParaRPr lang="en-US" altLang="en-US"/>
          </a:p>
        </p:txBody>
      </p:sp>
    </p:spTree>
    <p:extLst>
      <p:ext uri="{BB962C8B-B14F-4D97-AF65-F5344CB8AC3E}">
        <p14:creationId xmlns:p14="http://schemas.microsoft.com/office/powerpoint/2010/main" val="147238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330200" y="2708275"/>
            <a:ext cx="4168775" cy="345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51375" y="2708275"/>
            <a:ext cx="4168775" cy="345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Slide Number Placeholder 4"/>
          <p:cNvSpPr>
            <a:spLocks noGrp="1"/>
          </p:cNvSpPr>
          <p:nvPr>
            <p:ph type="sldNum" sz="quarter" idx="10"/>
          </p:nvPr>
        </p:nvSpPr>
        <p:spPr/>
        <p:txBody>
          <a:bodyPr/>
          <a:lstStyle>
            <a:lvl1pPr>
              <a:defRPr/>
            </a:lvl1pPr>
          </a:lstStyle>
          <a:p>
            <a:fld id="{C7498DE2-5714-48FB-B913-A73D47692231}" type="slidenum">
              <a:rPr lang="en-US" altLang="en-US"/>
              <a:pPr/>
              <a:t>‹#›</a:t>
            </a:fld>
            <a:endParaRPr lang="en-US" altLang="en-US"/>
          </a:p>
        </p:txBody>
      </p:sp>
    </p:spTree>
    <p:extLst>
      <p:ext uri="{BB962C8B-B14F-4D97-AF65-F5344CB8AC3E}">
        <p14:creationId xmlns:p14="http://schemas.microsoft.com/office/powerpoint/2010/main" val="2430743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Slide Number Placeholder 6"/>
          <p:cNvSpPr>
            <a:spLocks noGrp="1"/>
          </p:cNvSpPr>
          <p:nvPr>
            <p:ph type="sldNum" sz="quarter" idx="10"/>
          </p:nvPr>
        </p:nvSpPr>
        <p:spPr/>
        <p:txBody>
          <a:bodyPr/>
          <a:lstStyle>
            <a:lvl1pPr>
              <a:defRPr/>
            </a:lvl1pPr>
          </a:lstStyle>
          <a:p>
            <a:fld id="{B3FC99E4-AC1C-41F9-ACFA-658D111B379E}" type="slidenum">
              <a:rPr lang="en-US" altLang="en-US"/>
              <a:pPr/>
              <a:t>‹#›</a:t>
            </a:fld>
            <a:endParaRPr lang="en-US" altLang="en-US"/>
          </a:p>
        </p:txBody>
      </p:sp>
    </p:spTree>
    <p:extLst>
      <p:ext uri="{BB962C8B-B14F-4D97-AF65-F5344CB8AC3E}">
        <p14:creationId xmlns:p14="http://schemas.microsoft.com/office/powerpoint/2010/main" val="3715456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Slide Number Placeholder 2"/>
          <p:cNvSpPr>
            <a:spLocks noGrp="1"/>
          </p:cNvSpPr>
          <p:nvPr>
            <p:ph type="sldNum" sz="quarter" idx="10"/>
          </p:nvPr>
        </p:nvSpPr>
        <p:spPr/>
        <p:txBody>
          <a:bodyPr/>
          <a:lstStyle>
            <a:lvl1pPr>
              <a:defRPr/>
            </a:lvl1pPr>
          </a:lstStyle>
          <a:p>
            <a:fld id="{B89B0D67-5F3D-450A-864A-083E7569BFBC}" type="slidenum">
              <a:rPr lang="en-US" altLang="en-US"/>
              <a:pPr/>
              <a:t>‹#›</a:t>
            </a:fld>
            <a:endParaRPr lang="en-US" altLang="en-US"/>
          </a:p>
        </p:txBody>
      </p:sp>
    </p:spTree>
    <p:extLst>
      <p:ext uri="{BB962C8B-B14F-4D97-AF65-F5344CB8AC3E}">
        <p14:creationId xmlns:p14="http://schemas.microsoft.com/office/powerpoint/2010/main" val="4261621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291C5F61-EC79-49D7-82E7-74541BDD3283}" type="slidenum">
              <a:rPr lang="en-US" altLang="en-US"/>
              <a:pPr/>
              <a:t>‹#›</a:t>
            </a:fld>
            <a:endParaRPr lang="en-US" altLang="en-US"/>
          </a:p>
        </p:txBody>
      </p:sp>
    </p:spTree>
    <p:extLst>
      <p:ext uri="{BB962C8B-B14F-4D97-AF65-F5344CB8AC3E}">
        <p14:creationId xmlns:p14="http://schemas.microsoft.com/office/powerpoint/2010/main" val="2470689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97D9B34A-A4D6-4987-8B8C-36BBB0BD3A53}" type="slidenum">
              <a:rPr lang="en-US" altLang="en-US"/>
              <a:pPr/>
              <a:t>‹#›</a:t>
            </a:fld>
            <a:endParaRPr lang="en-US" altLang="en-US"/>
          </a:p>
        </p:txBody>
      </p:sp>
    </p:spTree>
    <p:extLst>
      <p:ext uri="{BB962C8B-B14F-4D97-AF65-F5344CB8AC3E}">
        <p14:creationId xmlns:p14="http://schemas.microsoft.com/office/powerpoint/2010/main" val="1197311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489B6844-8663-4A1A-B71E-F8EBA1ED40C4}" type="slidenum">
              <a:rPr lang="en-US" altLang="en-US"/>
              <a:pPr/>
              <a:t>‹#›</a:t>
            </a:fld>
            <a:endParaRPr lang="en-US" altLang="en-US"/>
          </a:p>
        </p:txBody>
      </p:sp>
    </p:spTree>
    <p:extLst>
      <p:ext uri="{BB962C8B-B14F-4D97-AF65-F5344CB8AC3E}">
        <p14:creationId xmlns:p14="http://schemas.microsoft.com/office/powerpoint/2010/main" val="2735772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30200" y="908050"/>
            <a:ext cx="8489950"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title style</a:t>
            </a:r>
          </a:p>
        </p:txBody>
      </p:sp>
      <p:sp>
        <p:nvSpPr>
          <p:cNvPr id="3075" name="Rectangle 3"/>
          <p:cNvSpPr>
            <a:spLocks noGrp="1" noChangeArrowheads="1"/>
          </p:cNvSpPr>
          <p:nvPr>
            <p:ph type="body" idx="1"/>
          </p:nvPr>
        </p:nvSpPr>
        <p:spPr bwMode="auto">
          <a:xfrm>
            <a:off x="330200" y="2708275"/>
            <a:ext cx="848995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p:txBody>
      </p:sp>
      <p:sp>
        <p:nvSpPr>
          <p:cNvPr id="3078" name="Rectangle 6"/>
          <p:cNvSpPr>
            <a:spLocks noGrp="1" noChangeArrowheads="1"/>
          </p:cNvSpPr>
          <p:nvPr>
            <p:ph type="sldNum" sz="quarter" idx="4"/>
          </p:nvPr>
        </p:nvSpPr>
        <p:spPr bwMode="auto">
          <a:xfrm>
            <a:off x="7812088" y="6337300"/>
            <a:ext cx="1008062"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625F50A2-49C0-4D1F-9EF4-D2E819D8903B}" type="slidenum">
              <a:rPr lang="en-US" altLang="en-US"/>
              <a:pPr/>
              <a:t>‹#›</a:t>
            </a:fld>
            <a:endParaRPr lang="en-US" altLang="en-US"/>
          </a:p>
        </p:txBody>
      </p:sp>
      <p:pic>
        <p:nvPicPr>
          <p:cNvPr id="3084" name="Picture 12" descr="Black1024"/>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51435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l" rtl="0" fontAlgn="base">
        <a:spcBef>
          <a:spcPct val="0"/>
        </a:spcBef>
        <a:spcAft>
          <a:spcPct val="0"/>
        </a:spcAft>
        <a:defRPr sz="3000" b="1" kern="1200">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panose="020B0604020202020204" pitchFamily="34" charset="0"/>
        </a:defRPr>
      </a:lvl2pPr>
      <a:lvl3pPr algn="l" rtl="0" fontAlgn="base">
        <a:spcBef>
          <a:spcPct val="0"/>
        </a:spcBef>
        <a:spcAft>
          <a:spcPct val="0"/>
        </a:spcAft>
        <a:defRPr sz="3000" b="1">
          <a:solidFill>
            <a:schemeClr val="tx2"/>
          </a:solidFill>
          <a:latin typeface="Arial" panose="020B0604020202020204" pitchFamily="34" charset="0"/>
        </a:defRPr>
      </a:lvl3pPr>
      <a:lvl4pPr algn="l" rtl="0" fontAlgn="base">
        <a:spcBef>
          <a:spcPct val="0"/>
        </a:spcBef>
        <a:spcAft>
          <a:spcPct val="0"/>
        </a:spcAft>
        <a:defRPr sz="3000" b="1">
          <a:solidFill>
            <a:schemeClr val="tx2"/>
          </a:solidFill>
          <a:latin typeface="Arial" panose="020B0604020202020204" pitchFamily="34" charset="0"/>
        </a:defRPr>
      </a:lvl4pPr>
      <a:lvl5pPr algn="l" rtl="0" fontAlgn="base">
        <a:spcBef>
          <a:spcPct val="0"/>
        </a:spcBef>
        <a:spcAft>
          <a:spcPct val="0"/>
        </a:spcAft>
        <a:defRPr sz="3000" b="1">
          <a:solidFill>
            <a:schemeClr val="tx2"/>
          </a:solidFill>
          <a:latin typeface="Arial" panose="020B0604020202020204" pitchFamily="34" charset="0"/>
        </a:defRPr>
      </a:lvl5pPr>
      <a:lvl6pPr marL="457200" algn="l" rtl="0" fontAlgn="base">
        <a:spcBef>
          <a:spcPct val="0"/>
        </a:spcBef>
        <a:spcAft>
          <a:spcPct val="0"/>
        </a:spcAft>
        <a:defRPr sz="3000" b="1">
          <a:solidFill>
            <a:schemeClr val="tx2"/>
          </a:solidFill>
          <a:latin typeface="Arial" panose="020B0604020202020204" pitchFamily="34" charset="0"/>
        </a:defRPr>
      </a:lvl6pPr>
      <a:lvl7pPr marL="914400" algn="l" rtl="0" fontAlgn="base">
        <a:spcBef>
          <a:spcPct val="0"/>
        </a:spcBef>
        <a:spcAft>
          <a:spcPct val="0"/>
        </a:spcAft>
        <a:defRPr sz="3000" b="1">
          <a:solidFill>
            <a:schemeClr val="tx2"/>
          </a:solidFill>
          <a:latin typeface="Arial" panose="020B0604020202020204" pitchFamily="34" charset="0"/>
        </a:defRPr>
      </a:lvl7pPr>
      <a:lvl8pPr marL="1371600" algn="l" rtl="0" fontAlgn="base">
        <a:spcBef>
          <a:spcPct val="0"/>
        </a:spcBef>
        <a:spcAft>
          <a:spcPct val="0"/>
        </a:spcAft>
        <a:defRPr sz="3000" b="1">
          <a:solidFill>
            <a:schemeClr val="tx2"/>
          </a:solidFill>
          <a:latin typeface="Arial" panose="020B0604020202020204" pitchFamily="34" charset="0"/>
        </a:defRPr>
      </a:lvl8pPr>
      <a:lvl9pPr marL="1828800" algn="l" rtl="0" fontAlgn="base">
        <a:spcBef>
          <a:spcPct val="0"/>
        </a:spcBef>
        <a:spcAft>
          <a:spcPct val="0"/>
        </a:spcAft>
        <a:defRPr sz="3000" b="1">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www.ucl.ac.uk/lagnado-lab/neil_bramley.html"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mailto:paula.parpart@ucl.ac.uk"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image" Target="../media/image46.emf"/></Relationships>
</file>

<file path=ppt/slides/_rels/slide8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image" Target="../media/image46.emf"/></Relationships>
</file>

<file path=ppt/slides/_rels/slide8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426597" y="2032722"/>
            <a:ext cx="8496300" cy="2476398"/>
          </a:xfrm>
        </p:spPr>
        <p:txBody>
          <a:bodyPr>
            <a:normAutofit/>
          </a:bodyPr>
          <a:lstStyle/>
          <a:p>
            <a:pPr algn="ctr"/>
            <a:r>
              <a:rPr lang="en-GB" sz="3200" dirty="0" smtClean="0">
                <a:latin typeface="Times New Roman" panose="02020603050405020304" pitchFamily="18" charset="0"/>
                <a:cs typeface="Times New Roman" panose="02020603050405020304" pitchFamily="18" charset="0"/>
              </a:rPr>
              <a:t/>
            </a:r>
            <a:br>
              <a:rPr lang="en-GB" sz="3200" dirty="0" smtClean="0">
                <a:latin typeface="Times New Roman" panose="02020603050405020304" pitchFamily="18" charset="0"/>
                <a:cs typeface="Times New Roman" panose="02020603050405020304" pitchFamily="18" charset="0"/>
              </a:rPr>
            </a:br>
            <a:r>
              <a:rPr lang="en-GB" sz="3600" dirty="0" smtClean="0">
                <a:cs typeface="Times New Roman" panose="02020603050405020304" pitchFamily="18" charset="0"/>
              </a:rPr>
              <a:t>KNOWLEDGE, LEARNING &amp; INFERENCE</a:t>
            </a:r>
            <a:endParaRPr lang="en-GB" sz="4000" dirty="0">
              <a:cs typeface="Times New Roman" panose="02020603050405020304" pitchFamily="18" charset="0"/>
            </a:endParaRPr>
          </a:p>
        </p:txBody>
      </p:sp>
      <p:sp>
        <p:nvSpPr>
          <p:cNvPr id="4" name="Footer Placeholder 3"/>
          <p:cNvSpPr>
            <a:spLocks noGrp="1"/>
          </p:cNvSpPr>
          <p:nvPr>
            <p:ph type="ftr" sz="quarter" idx="3"/>
          </p:nvPr>
        </p:nvSpPr>
        <p:spPr>
          <a:xfrm>
            <a:off x="2725599" y="6494112"/>
            <a:ext cx="3859795" cy="228660"/>
          </a:xfrm>
        </p:spPr>
        <p:txBody>
          <a:bodyPr/>
          <a:lstStyle/>
          <a:p>
            <a:r>
              <a:rPr lang="en-GB" altLang="en-US" dirty="0" smtClean="0"/>
              <a:t>09.01.2016, KLI Lecture</a:t>
            </a:r>
            <a:endParaRPr lang="en-US" altLang="en-US" dirty="0"/>
          </a:p>
        </p:txBody>
      </p:sp>
      <p:sp>
        <p:nvSpPr>
          <p:cNvPr id="4100" name="Textfeld 2"/>
          <p:cNvSpPr txBox="1">
            <a:spLocks noChangeArrowheads="1"/>
          </p:cNvSpPr>
          <p:nvPr/>
        </p:nvSpPr>
        <p:spPr bwMode="auto">
          <a:xfrm>
            <a:off x="2267744" y="5563619"/>
            <a:ext cx="48151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sv-SE" altLang="en-US" dirty="0" smtClean="0">
                <a:latin typeface="Calibri" panose="020F0502020204030204" pitchFamily="34" charset="0"/>
                <a:ea typeface="ヒラギノ角ゴ Pro W3"/>
                <a:cs typeface="Times New Roman" panose="02020603050405020304" pitchFamily="18" charset="0"/>
              </a:rPr>
              <a:t>Paula Parpart</a:t>
            </a:r>
          </a:p>
        </p:txBody>
      </p:sp>
      <p:sp>
        <p:nvSpPr>
          <p:cNvPr id="2" name="AutoShape 2" descr="data:image/jpeg;base64,/9j/4AAQSkZJRgABAQAAAQABAAD/2wCEAAkGBg8SDxQQDhAVEhQSEBcVEhQWDRUYFhgVFxQVHRUWFBcXJzIeGRkvGhcXHy8hJCgpLSwsHR4xNTAqNSYrLTUBCQoKBQUFDQUFDSkYEhgpKSkpKSkpKSkpKSkpKSkpKSkpKSkpKSkpKSkpKSkpKSkpKSkpKSkpKSkpKSkpKSkpKf/AABEIAKMBNQMBIgACEQEDEQH/xAAcAAEAAwEBAQEBAAAAAAAAAAAABgcIBQMEAgH/xABREAACAQMBAggKBgYIBAQHAAABAgMABBEFEiEGBxMUGDFBlCJRU1RVYZGT0tMIFiMycYE1QlJyobEVF2KCg5K00TOEssFzdLPhJCVDoqTCw//EABQBAQAAAAAAAAAAAAAAAAAAAAD/xAAUEQEAAAAAAAAAAAAAAAAAAAAA/9oADAMBAAIRAxEAPwC8aUpQKUqoeFXH+LS9mtY7AyCCQxl2udgll3MQoQ7s9W/eN9Bb1KovpMN6MHfj8unSYb0YO/H5dBelKovpMN6MHfj8unSYb0YO/H5dBelKovpMN6MHfj8unSYb0YO/H5dBelKovpMN6MHfj8unSYb0YO/H5dBelKovpMN6MHfj8unSYb0YO/H5dBelKovpMN6MHfj8unSYb0YO/H5dBelKovpMN6MHfj8unSYb0YO/H5dBelKovpMN6MHfj8unSYb0YO/H5dBelKovpMN6MHfj8unSYb0YO/H5dBelKovpMN6MHfj8unSYb0YO/H5dBelKovpMN6MHfj8unSYb0YO/H5dBelKovpMN6MHfj8unSYb0YO/H5dBelKovpMN6MHfj8unSYb0YO/H5dBelKovpMN6MHfj8unSYb0YO/H5dBelKovpMN6MHfj8unSYb0YO/H5dBelKovpMN6MHfj8unSYb0YO/H5dBelK4nAzhOuoWMV4sZiEobKE5wVdlbDdoypwf5V26BSlKBSlKBXMvuC9hM5kuLO3lc4y8lrE7HHVlmGa6dV3xo8bSaWVggiE1y6beGYhI1yQC+N5JIOFBHVnI3ZCU/UjSvR1p3GH4afUjSvR1p3GH4aovpGav5G09xL8ynSM1fyNp7iX5lBen1I0r0dadxh+Gn1I0r0dadxh+GqL6Rmr+RtPcS/Mp0jNX8jae4l+ZQXp9SNK9HWncYfhp9SNK9HWncYfhrg8UnDi51S0lnuljVo7gxgRoyjZ5NG37THfljU3kbCk+IE0HG+pGlejrTuMPw0+pGlejrTuMPw1RfSM1fyNp7iX5lOkZq/kbT3EvzKC9PqRpXo607jD8NPqRpXo607jD8NUX0jNX8jae4l+ZXta/SP1IH7W1tnHiVZUPtLEfwoLu+pGlejrTuMPw0+pGlejrTuMPw1DOCfH3p904iulazkY4Bdw0RPi5QY2f7wA9dWaDneKDi/UjSvR1p3GH4afUjSvR1p3GH4a7dQ3hzxp2GmeBKTLORlYIyNrB6jIx3IPx3+IGg6/1I0r0dadxh+Gn1I0r0dadxh+GqI1j6Quqyk82SG2XsxHyj/mz+Cf8AKK44469fznnv5c1t8ezYoNH/AFI0r0dadxh+Gn1I0r0dadxh+GqQ0f6ReoxkC7ghuF7SoMT+0ZX/AO2rQ4G8cOnahIsCbcM7/dikT7xAJOw65U7gevB9VB3/AKkaV6OtO4w/DT6kaV6OtO4w/DXbqn+NPjcv9N1Dm1tHAycgj5kictli2d6sBjcOygsX6kaV6OtO4w/DT6kaV6OtO4w/DVFdIvV/I2nuJfmU6Rer+RtPcS/MoL1+pGlejrTuMPw0+pGlejrTuMPw1Ri/SM1bO+C0P+DMP/6VIdD+kkhYLf2ZUdskMm1j/Dfs/vUFpfUjSvR1p3GH4afUjSvR1p3GH4a+rQuEFreQi4s5VljbdkdYParKd6t6iAa6NBxPqRpXo607jD8NPqRpXo607jD8NduuZr/CS0soTPeTLEg3DPWx/ZRRvY+oCg+f6kaV6OtO4w/DT6kaV6OtO4w/DVR8JPpHyFium2qqvZJPksfWI0OF/Nj+FQy446tdc557s+pLeED/AKc/xoNH/UjSvR1p3GH4afUjSvR1p3GH4azrZceGuxkFrlZR+zJbRY9qgN/GrD4JfSHt5WEepw83J3ctHlos/wBpT4SD8C35UFvQW6IgSNVRVGFVVAUAdQAG4CvSvzHIGAZTkEAgjtB6jX6oFKUoFKUoFZY48Cf6eufUsOO7xVqesr8d/wCnrr92H/TxUEErQdp9HXTnjRzdXOWRWO+LtAP7FZ9FbZ0z/gRf+En/AEigq7o36b51df5ovgp0b9N86uv80XwVbVKCN8BuA0GlwPBbySSLJLyhMhXIOyq4GyBuwoqQz/db90/yr91+J/ut+6f5UGH6kXF9wbjv9Sgs5nZEl29pkxtDZidhjaBHWo7KjtTjiU/T1p/jf6eWgtHo36b51df5ovgqEcZHEm+nwG7tJjPChHKqygSICcBsruZckA7gRntGSNI1xeGhT+jLzlfuczm2vw5Jv40GNq0D9HzhrJNFJp07Fmt0DwEnJ5LIDJ+CsVx6mx1AVn6rL+j8G/pkY6uay7X4eB1/nigvXjC4Vf0fp010MFwAkIPUZHOFyO0DexHiU1ka8vJJZGlmcu8jFnZjklickk1oj6Rit/RMRHUL5Nr3U2M/nWcKDRfAHiPsEtYptQj5xPIiuVZ2Ece0MhQqkbRAOCTnf1AVM24ttGIx/R1t3dQfaN9Qfiy467WSGO01JxBNGoRZWOIpABhSzfqPgb87j1534q245AwDKQQRkEHIIPUQe0UFa8IuIPSp1JtQ1pJ2FHZ48/2kc9X7pWuPxQ8VdzY6jPNfIPsY9i3cHKOZM7ToesYVdnBAPhmrkpQKzR9IP9M/8pF/OStL1mj6Qf6Z/wCUi/nJQVnV96H9H7T57SCd7m5DSwRyMAYsAuisQMr1ZNUJWzOCH6Ns/wDycH/opQVbrH0boOSJsryQSgEqJlUox7ASgBX8cH8Ko3ULCSCV4JlKSROUdT2MpwRW26ynx0sh1672MYzEDj9oQR7X8f40HjxWcM5NP1GNtoiCZ1juFz4JVjgPjxqTtA+LI7TWsqw6K29b52F2uvZGfxxvoOTww4VwadZvdXG8LuRAcM8hzsovr3Hf2AE9lZQ4WcLbrUblri7fJO5EGdiNexEHYP4nrOamfHzwra51I2qN9lZjYxncZWAMjfluT+6fHVawxMzBVBLMQFA6yScAD86CUcX/ABeXOqzlIjycUeOWmK5C56go/Wc9g9pFX9onEro1uoDW3OHHW8zFs/3BhB7K7nAjgtHp9hFaoBlVzKw/XlbG23t3D1ADsrvUEU1Dir0WZNltPhX1xpybD1gx4/jUH0r6P0cOqRzGUS2afaCNx9pyikbEb48Fkz4Wd2cYI35q46UClKUClKUClKUCqa4wuJS91DUpryG4gRJRHhXMm0NiJFOdlSOtTVy1VHDnjxbTtQlshYiXkgnh86K5240f7uwcfex19lBV3DTifv8ATbfnMrxSxBgrmNnyhbcpYMBuzgZHaRVhWn0jbNI0Q2c52UVf+JH2ACoXw+46p9SteaLbLbxswaQ8sZGbZOVUHAAG0Ae3qFSK2+jazor/ANJAbShscxO7IBx/xKDr9JKy8yn95HTpJWfmU/vI65vRmb0mO4H5lOjO3pMdwPzKC5NB1Zbq1hukUqs8SyBSRkBgCAcdtfbIuQR4wRXP4OaRzWzgtdvb5CFI9vZ2drZUDOMnH4ZNdB2wCfEM0GeejfqPnVt7Zfhri2+mT8HNZt5r5BKqI7oYn3OrxyJuLAYILbwR/MVLekw/oxe/H5dRa81mfhLq9vBIVtVKOkYVTJsBUeRi2SNokrjs7N27eE86Sdn5lN72OoVxi8dU2owm1t4ebwMRymX2pJMHIUkblXODgZzgb8bqknRmPpMdwPzK9bf6NCA/aakSPEtmFPtLn+VBRVaH4hOActrFJf3SFJLhAkKEYYQ5DFmHZtELgeJQe2pJwX4nNJsmEixGeVTlZJ2D4PjVAAgPiOMjx1OKDi8MuDKahYzWch2eUXwGx911IKN+AYDI7RkVkbXdCuLO4e2uozHIhwQeojsZT2qew1tOuFwr4FWOoxcneRBiM7EgOzImf2H/AOxyD2g0GOakXBfh/qOnkc0uGCZyYm8KI+PwDuH4jB9dTXhV9H2+gJewcXcfWEOEmA/A+C35EE+KqwvtPmgkMVxE8Tr1o6FWH4g76DQvArj8tLkrDqCi0lO4SbWYGPrJ3x/3sj+1VqqwIBByCMgg7iPVWHauHiN4yZI500y6ctDKdm3LHfHJ2ID+w3UB2NjHWaDQVVLxncT93qd/zqCeGNeRRNl+U2sqWyfBUjG+raqseMPjlbS73mosxN9ksm2bkp94tuxsnxeOgrLhJxFajZ2sl0ZYZliUtIqM+0EH3mAZQCAN539VSvRfpCWsFrDA1nKxhgjjJEqYJRFUkeyuJwq4/wCe7s5bWKzWDlkKO/OC52GGHCjZG8jIz66rHUNOlgfk5l2WKI49aOgZGHjBVgaC6dX+kkDERZ2RWQjCtLKCqnx7KjLfhkVSV7eSSyvNMxd5HLux6yzHJJ/M141d/FjxT6NfWsd40005+7LCWEapIB4SNseER1EHaGQR+FBCeKbgJLqF8jsh5tbyK87keCdk5WIeNicZHYMnxVqknAr59O02G3iWG3iWKNBhURAqj8h2+vtr6HXII8YxQYn1W+aa4lnb70sryH8XYsf513eLKyEus2SEZHOUc/4eX/8A1qPXls0cjxsMFHZSPWpIP8qk3FVeLFrdkzdRuAn5yKyD+LCg1vSlKBSlKBSlKBSlKBSlKBWV+O/9PXX4Q/6eKtUVlfjv/T11+7D/AKeKggorbOmf8CL/AMJP+kViWtKWXH1oyxIhafKooP8A8N2hQD20Fn0qtukBovjn7t/706QGi+Ofu3/vQWTX4n+637p/lXF4IcM7XUoXmsy+yknJttx7J2tlTuHiwwrtT/db90/yoMP1OeJP9PWn+N/p5ag1TniT/T1p/jf6eWg1VSlKBSlKBSqw47+HFzp6WfM5NiV52kO7IZI0wUcHrUmQezdgivj4MfSHspVC6jE1s/a6KZIj693hr+GG/GgtuuVwg4L2d9FyV5Akq9hI8Jc9qOPCU/ga+Oy4wtIlGY9Qtt/Y1yiN/lcg/wAK/mocYukQKWl1C33diTrI35JHlj7KDNvGdwDOl3vJK5eGVOUgY/e2ckFHxu2ge0dYIO7OKj2hyOt3A0f3lnjK/vB1x/GpVxs8P01S8VoFZYIEKRbQwzEnLOR2Z3ADxD14r34mOB8l5qccpU8haOssjY3bSnMSeslgDjxA0GpKzR9IP9M/8pF/OStL1mj6Qf6Z/wCUi/nJQVnWg+HXF7z/AEOzubdM3NtYQkADfJEIVLR+thvZfXkfrVnytmcEP0bZ/wDk4P8A0UoMZ1LuLTh5Jpd4JN7QS4W4Qdq53Oo/bXJI8e8dtSbjx4vOaXHPrZMW9w/hgDdHMd5HqVt5HiO0N26qroNu2d3HLGksTB0kUMjA5DKwyCPVivas/wDEVxj8jINLu3+zkb/4VifuSMd8Z/sserxN+9u0BQZa46uDDWmrSuFxFdkzxns2mP2q/iHyceJlqC287I6uh2WRgykdYYHII/MVrfjC4DxapZmByFkQ7cEmPuPjt/skbiPwPWBWU9c0O4s53t7qMxyId4PaOxlPUynsI66DW/AnhTHqFjFdRkZZcSqD9yUAbaH8948YIPbXdrI3ADjCudKnLxfaRPjloS2A4HUQf1XG/B9ua0Twc42NIvEBS6SFyN8U7CNwfECx2W/uk0EwpXE1Lhtptuhee9gQAZxy6sx/dVcs35A1VuqfSJTn0S2sJ5osmJ3dftHU5BKL+qBnaGd5wB4O8UF20rzt7hJEWSNgyOoZWByCrDIIPaMHNelApSlApSlAqr+NrijbUnW7s3VLhUCOrkhZFGdk7Q6nGSN4wRjqxVoV5yXKKcM6g+IsB/OgzD/UTrnkI+9R/wC9P6idc8hH3qL/AHrTfPovKJ7xac+i8onvFoMyf1E655CPvUX+9P6idc8hH3qL/etN8+i8onvFpz6Lyie8WggvExwQu9Ospob1Ajvcl1AkVvB5OMZyvrU1P5VypA7Qf5V5c+i8onvFpz6Lyie8WgzJ/UVrnm8fe4v96lHFlxT6rZ6tb3V1CixR8ptkXEbEbUMijcDk72FXnz6Lyie8WnPovKJ7xaD3pXhz6Lyie8WnPovKJ7xaD3pXhz6Lyie8WnPovKJ7xaCMcPeLS01VVM7PHLGpEcqN1A78Mh8Fhn8D66pzWvo9apESbV4rpezD8m/5q/gj/Ma0Vz6Lyie8WnPovKJ7xaDJ1xxV62hw2nzH91Q49qEiv3acU+tyHC6fKP39iMe1yK1dz2Lyif51pz2Lyif51oKH4M/R0uXYPqU6xJ1mOI7ch9RcjZX8RtVd+g6BbWcC29pEI417B1knrZid7MfGa+nn0XlE94tOfReUT3i0HvVJ8bvFjqd/qXOLOJXj5uiZM6KdpS+dzHPaKuXn0XlE94tOfReUT3i0GZP6idc8hH3qL/etI8HbN4rK3hkGHjtokcA5wyxqGGR17wa+rn0XlE94tOfReUT3i0HhrWjw3dvJbXC7UcqFWHb6iD2MDgg9hArNmpcRmtJM6Q24mjVyEkE8K7a58FtlmBBx2dhrTXPovKJ7xac+i8onvFoMuDiV18bxZf8A5Vv8daF4v59SNkserQGO4i8AvysbiVQPBfKE4bsOe3f24He59F5RPeLTn0XlE94tB71wuFfAmx1GLk7yIMRnYkU7MiZ/Yb/scg9orrc+i8onvFpz6Lyie8Wgz/wj+jtexktYTJcJ2I55OX8N/gH8cr+FQu74sNajOG06c/uRcoPbHkVrTn0XlE94tOexeUT/ADrQZNsuK7WpThNPnH76CMe2TAqe8Fvo6TswfU51jXrMUJ2nPqZyNlfy2qvXnsXlE/zrTn0XlE94tB56TpUNtBHb267EcS7KLtE4A9bbz+dfXX8Br+0ClKUClKUCqR4acRN9d6hPdRXcRWaQuBLym2uf1NwI2R1D1AVd1KDO/Rw1Lzq19svwU6OGpedWvtl+CtEUoM79HDUvOrX2y/BTo4al51a+2X4K0RSgzv0cNS86tfbL8FOjhqXnVr7ZfgrRFKDO/Rw1Lzq19svwU6OGpedWvtl+CtEUoM79HDUvOrX2y/BTo4al51a+2X4K0RSgzv0cNS86tfbL8FOjhqXnVr7ZfgrRFKDO/Rw1Lzq19svwU6OGpedWvtl+CtEUoM79HDUvOrX2y/BTo4al51a+2X4K0RSgzv0cNS86tfbL8FOjhqXnVr7ZfgrRFKDO/Rw1Lzq19svwU6OGpedWvtl+CtEUoM79HDUvOrX2y/BTo4al51a+2X4K0RSgzv0cNS86tfbL8FOjhqXnVr7ZfgrRFKDO/Rw1Lzq19svwU6OGpedWvtl+CtEUoM79HDUvOrX2y/BTo4al51a+2X4K0RSgzv0cNS86tfbL8FOjhqXnVr7ZfgrRFKDO/Rw1Lzq19svwU6OGpedWvtl+CtEUoODwG4OSWGnw2ksvLNEpy+/HhMzbK537Izgfh2dVd6lKBSlKBSleF8PspOz7Nv8ApNB70qteK9LeS0spJILlpzHtGdhOYyw295YtskY3dWM4rprw+u3t7m5g09Wjs5p45dq+2GYQE7TQgIdo4BOG2fECaCb0qMfXXlHs4rSHbe9tTcqZJNhUhCofCIDFny4GyB4zmuHrXDETaZqD3dnlLO5FvJHHqDgu6yxZKyKilV8ND4zvBA7QsOlRm/4VTLqJ062tRK4s1uBI9zycYBlZCHwrEfd7AxOeobzXwxcZSLZ3E9zbmKW2u+aPAJlYNOSuwI5DgbB2gdogYAJ7KCaUqJ23DtBdx2tzyAM8UjxvBeiZQYl2pEk8FSp2N4OCDg9WK57cakYthfGOIWxcbuerzoRl9kSmDZx2htjbzjf17qCeUqL3fC6459JY2tlyzRxQymQ3KomxIWBJyCcjZ3AZ2vViudJwqitY9WuktmLWtyOVBu2Ilbk4vCXaBEQ2WG4A9VBOaVFJuGNxFPapdWQjhvZeSikW7DyJIVLIs0eyAMgfqs2MGvK64dS8lfXFvbK8WnySRy7dyY3doUDS7ChCAADuyfC9VBMKV8ekXzTW8UzKEMsavshywAYZXeQDnBHYK4MnDCaK6toLq2jjF25SPZvQ8qNsFlE0WyAAQMZVmAPacg0EqpUQj4Z3crXi2lgsnMrh4mL3uwJNhVb7PCHwyD1HAG7wjnd/IuMNZobE2kBkm1BWaKJ5dhUWMZlaWQA4UdQwpLdgoJdtjOMjOM4zvx48V+qgGmSzNwmY3EKxOuihfBl20YG7yGRiAcdmCoIIPWME+nGFMgv9LExbkmnuBKiiQ7QEGQCse9vCAPUaCdM4AyTgeMmv6DVOcKLOcWervCsyae1rGIUn5UZnDqZHhSbw0jxu3gAnq3Cpm3C64t5LSO5shHDdyLBFILoNIshQmMTRbOFzj9V2xg0EwpUTsOHgexuLlrcpNbTvbvbcptMbgOFijV8DO2zIAcfrduK/cfDGR7uW0hihMlu0ayo97sSMXRGZoUKeGgDfeONogjA3GglNKh78IrW3vdSlljZOa21vJNLy7MHVlkKKkR8FGGCN33iRXT0vVr6URSPZxpFLgkc8JljRlJVnXYCk9QKqxxntwaDu1+VcEkAg469/V+NRa94ZTQXFtHdWyRpd3Ahj2b0POjNnYMkWzjZON5V2xkddeHAtANS1c+O8h/0yH/vQTKlQThlNLFfJNdWk13p/NdkrEvKCKflCWklhG9xsbIDb9nBwN5r6bfhfYwWNu2nFroXNwYbWPlWyZGZmKu0mWjRRnOR4IAAB3UEypUP4WapPHp921/Zo0SW+0eR1Bxt+EAybWwroQMHIyD1bq+i/4ZJHcrZRCLlBbrNI093yUaKThF2iCzucHdjqGSeyglFKhDcZqc1E6W5kddRWxliSdTiRmxtRyYxIu9SPu5zvxXQt+Fs638dle2qwmeF5YZEu+VU8njbWTKKVYA5zvHroJPSotpPCu6u4edWVoj27MwiMl2Y5ZVVipdU2CqjIOAzAnG/ZzXzT8YYLXPNkhZbSR435W/WF5JIxmRYUKnIH3dpiATkdW+gmVKh44xIpXtktRHm6tOcxm4ueRUrtBRGpCttS5zkDqAzvqV2zuyK0ibDFQWTaDbLEDK7Q68HdntoPWlKUCvK6iLRsoOCyEA+IkEA160oIpwS0DULO3t7Uy2zxQqFYiGUSMuSd3hYB3+Kv3pvBGSKwu7QyqWupLp1cIcLzjaIyM78FvzqUUoK11HQ5uX03TYJITLY6cWZpoX5NhiOHbi5N1k28q24HADb9+KR6Tc3lpqGjMlrbmFoNme3ifkWLsJWDIx2hKAoLeET4YJ9c/v8ASbefZ5xDHLsHK7cStsk9ZXaG4/hXraWccSBIY1jUZwqIFUZ68AbqDkpwecaq9/yg2WsVt+T2TtArMz7W11Y8IjGK4tzxcmSG8jecK9xqIvYHEWeSdQmwGUnDjwN/VkE9VTalBwrLTLpvBultVQoyuIY32pNpSOtscmu87vCPVv8AHzND4K3lpAtpG9s8UfgxTvA3LCPJIV0HguwBxtbQHUSvjmFKDiWWgOmo3F6XBWeCGIJsnK8kXOSeo5264upcApZbfU4ROoOozB1PJn7MBY1wwz4W5PVXV4ZcI5LOOBoY1dri9htvDYhV5UsNs7O84IG6vG04TXC6iun3cUeZbdpopYZGIwjAMsiMMqd+45INB9HCDg49y9kwkC80u0nYFSdrZR12R4vvZzULi0i4uZL67gNi8RvJAVvLeTObcBCswicIEBQspdS2DtHrxViRa5aNLyKXMLS5I5MToXyv3hsg5yO2vgvbfSTc7M62huHK7nEPKsT9zIbwmPi/hQfrg9qMl7psUzobZ7i3zhTvQsCAyZ/Jh+IqMadxe3kaWa8pag2VyJdpbeQNP4LqzzMTkSYcn9bJ357Kmt7rdrCwWe4iiYjIV50QkZxkBj1Zr9X+r20Ch7ieKFW6mkmRAfwLHfQcvQODj25vSZFbnd5JOuFI2Q6IoU+PGz11xLLi8mgh09redDc6ckiAvG3JSxy520YA7SnqIYZwew5qYtqUARHM0YWVlWNjKuy7N90Ic4YnsA668Tr1pyXLm5h5LaK8rzhOT2gSCu3nGcgjGeyg4+m8G7oam2o3M0ZLWQtxFHGwCYm2wQ7HLdu8gdfZivp1zg4895Y3KyBRZyyuylSS/KRbGAeztNfFwj4ZCPmTWUkMyXGpxW0rBg4CMrl8FDgMNkdeceKu9p2t2txtC2uIpin3+TnR9nP7WyTj86D4uGOgNe2E9ojiMzJshypIHhKd4HX1V5cIODb3JsiJAvNLyO4bKk7WwjrsjxfezmvThTwoSzSP7NppriUQ28KsAZJG6gWO5VHWWPVXnLPqyptiG1lPWYVnlU48SysuCfxRQfVQci24Pxvrs88bnk444WuIseCbwK4iYn9pYGDEeNo23nGPXhVwKe+ZkmS2wXQw3IiYXUKKVJCHtbIOG2gBkZU43yC51KytiRLLBbmQlyGkjjLncC5zjaO4DPqFfTJqEKqjtKirIyrGxkUBmb7gQncxPYB10EcvuAqzzagZ5MxahbwxbKrhk5JX8LJ3E5bI3dlfZpFlqSIkE8sDJGmwZkSRZXULhTsHwUfqJO0w692/d2WvIxIIjIokZSwTbG2VBwWC9ZGe2vifhPYAqGvLcGQkR5uoxtEMVOzv8LwgRu7QRQQyz4uLxIbaIy221aXqXIlFvJylwVZ987k5DYc/tZON4qU6Fwee3ur24aQMLyZJFUKQU2IwmCe3qBrqX2pwQKGuJo4lJwGklVAT4gWPX6q+CbXAxgNrLbSRyzlHY3QyQFJIh2ch5M48HxUH6v478TbVu8DRFAOTkV1ZXBOWDpnaBBHgkDGOvfUfl4ufsEMU4S6jv3vhLyP2RnkJ20MW1kRFcLgNkAA5JzXV4L67NcT30coQLa3phi2VIJURo2WyTk+F2YqQ0EX1zQ769sbi1uHgi5aIIpjEj4O0CzMWxuwMYA/Ovxe8E5lvRfWrQs726wTxTIdhwhykiOuSjjJHUwI8R31K6UEX1bgvcXMMKSSQo0V/DckRwsE2ImB5Mb8k7vvH2Cvp1Tg0ZtRtbwuuxbwzxtGVJLcsqjr7B4Nd+lBE+D3By+sYRZ20sElujtyLyrJyscbOW2GC+DIRk4OV7N1fiz4JXFrNcG05vJFc3DT7M8bbcUkmOU2WXO2hIyFOzjx1L6UEZ1zg5NcIsUsVndR8iFImt2XZl37UseznCnd4IIIx9+utwf0nmtpDbco0nIwrHtt1tsqBnHZ+HZ1V0KUClKUClKUClKUClKUClKUClKUEL40bVpIbJVV2/wDm9qW2NvIUM202U3qAP1sjHjrixWV1ZzXliVeWW7tpf6P1FgzSklG2be5mO9WViCpJAO7qJAqzqUFUaLYwTWFnZy3ksUkDQEWq2CLPFcRkZONnaA2skydRBJJ3mvtvZZba7lOn3CXPLaijT6fNanleULxq8sMm5goCq4ZgUAXIO6rKpQVhZRtDealHf3XNjc3TOhktUdJ7YxqsSpI4O1sjKmPs8W817wXgsnsrJSUhFg3J3txZO8zAyDFqiADYbZCnDA5AUbOasilBTdlp+3o1hbPE7bGvqs0RgYFEN1MSHTHgLsMCeoANUm1q1S11i0uZogtlHaSxxssP2UFy8gJkcKMR7SeDt9XrFT6lBX3DUW91zA26CaM63AZ2SElGxE6lnOMOuNhS28bsZ3Yr7ZLDZ4RxSRxFQdKkV3WMhSROmwrEbs4B3VNKUEL4w9KnM1jqFvE0/MLlnlhQZdopFCu0a/rOAAQvbXVXhzYsuYpWlc9UKQSNNnxGLG0p/eAA7SK79KCBaDdx2l/qR1EiOSa4EkMrjCyWwjAjjjfqbZO0Cg35PVvqONptxFpsczQSLBHwiW8ii5FtuKxExI+yA2lGSW2cZAargpQQW01BLnXoJ4FdoRpkyiYwusZYzxHZVmAzuB39XX4jjhaZoS/VW6Vrb7WRbttkwHlC4ml5I4I2s4CY/KrXpQVtblrfU7S7vwwtzo8cMMzIxSK4ypkEh/8ApMy/rHGcYz2V0NekhlutMltE20/pN2kdIW2SebyKXLYwwyVG31HHXuqc0oIjwHiZbrVNpGUNqRZSUIDLyMQypPWMqd4qXUpQKUpQKUpQKUpQKUpQKUpQKUpQKUpQKUpQKUpQKUpQKUpQKUpQKUpQKUpQKUpQKUpQKUpQKUpQKUpQKUpQKUpQKUpQKUpQKUpQKUpQ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Box 2"/>
          <p:cNvSpPr txBox="1"/>
          <p:nvPr/>
        </p:nvSpPr>
        <p:spPr>
          <a:xfrm>
            <a:off x="2267744" y="6014886"/>
            <a:ext cx="5063539" cy="707886"/>
          </a:xfrm>
          <a:prstGeom prst="rect">
            <a:avLst/>
          </a:prstGeom>
          <a:noFill/>
        </p:spPr>
        <p:txBody>
          <a:bodyPr wrap="square" rtlCol="0">
            <a:spAutoFit/>
          </a:bodyPr>
          <a:lstStyle/>
          <a:p>
            <a:pPr algn="ctr"/>
            <a:r>
              <a:rPr lang="sv-SE" altLang="en-US" sz="2000" dirty="0" smtClean="0">
                <a:latin typeface="+mj-lt"/>
                <a:ea typeface="ヒラギノ角ゴ Pro W3"/>
                <a:cs typeface="Times New Roman" panose="02020603050405020304" pitchFamily="18" charset="0"/>
              </a:rPr>
              <a:t>Dept. of Experimental Psychology</a:t>
            </a:r>
          </a:p>
          <a:p>
            <a:endParaRPr lang="en-GB" sz="2000" dirty="0"/>
          </a:p>
        </p:txBody>
      </p:sp>
    </p:spTree>
    <p:extLst>
      <p:ext uri="{BB962C8B-B14F-4D97-AF65-F5344CB8AC3E}">
        <p14:creationId xmlns:p14="http://schemas.microsoft.com/office/powerpoint/2010/main" val="9945183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68313" y="772244"/>
            <a:ext cx="8231187" cy="1144588"/>
          </a:xfrm>
        </p:spPr>
        <p:txBody>
          <a:bodyPr lIns="0" tIns="0" rIns="0" bIns="0"/>
          <a:lstStyle/>
          <a:p>
            <a:pPr defTabSz="449263" eaLnBrk="1" hangingPunct="1">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3600" dirty="0" smtClean="0">
                <a:latin typeface="Arial Black" pitchFamily="34" charset="0"/>
                <a:cs typeface="Times New Roman" pitchFamily="18" charset="0"/>
              </a:rPr>
              <a:t>TOPIC OVERVIEW</a:t>
            </a:r>
          </a:p>
        </p:txBody>
      </p:sp>
      <p:sp>
        <p:nvSpPr>
          <p:cNvPr id="3076" name="Rectangle 3"/>
          <p:cNvSpPr txBox="1">
            <a:spLocks noChangeArrowheads="1"/>
          </p:cNvSpPr>
          <p:nvPr/>
        </p:nvSpPr>
        <p:spPr bwMode="auto">
          <a:xfrm>
            <a:off x="683568" y="2564904"/>
            <a:ext cx="8215312" cy="4071937"/>
          </a:xfrm>
          <a:prstGeom prst="rect">
            <a:avLst/>
          </a:prstGeom>
          <a:noFill/>
          <a:ln w="9525">
            <a:noFill/>
            <a:miter lim="800000"/>
            <a:headEnd/>
            <a:tailEnd/>
          </a:ln>
        </p:spPr>
        <p:txBody>
          <a:bodyPr lIns="0" tIns="0" rIns="0" bIns="0"/>
          <a:lstStyle/>
          <a:p>
            <a:pPr marL="717550" indent="-609600" defTabSz="449263">
              <a:lnSpc>
                <a:spcPct val="150000"/>
              </a:lnSpc>
              <a:spcBef>
                <a:spcPct val="25000"/>
              </a:spcBef>
              <a:spcAft>
                <a:spcPct val="25000"/>
              </a:spcAft>
              <a:buFontTx/>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3200" dirty="0" smtClean="0">
                <a:solidFill>
                  <a:schemeClr val="tx2"/>
                </a:solidFill>
                <a:latin typeface="Arial Black" pitchFamily="34" charset="0"/>
              </a:rPr>
              <a:t>Bayesian Models of Cognition </a:t>
            </a:r>
            <a:endParaRPr lang="en-GB" sz="3200" dirty="0">
              <a:solidFill>
                <a:schemeClr val="tx2"/>
              </a:solidFill>
              <a:latin typeface="Arial Black" pitchFamily="34" charset="0"/>
              <a:cs typeface="Times New Roman" pitchFamily="18" charset="0"/>
            </a:endParaRPr>
          </a:p>
          <a:p>
            <a:pPr marL="717550" indent="-609600" defTabSz="449263">
              <a:lnSpc>
                <a:spcPct val="150000"/>
              </a:lnSpc>
              <a:spcBef>
                <a:spcPct val="25000"/>
              </a:spcBef>
              <a:spcAft>
                <a:spcPct val="25000"/>
              </a:spcAft>
              <a:buFontTx/>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sz="3200" dirty="0">
              <a:solidFill>
                <a:schemeClr val="tx2"/>
              </a:solidFill>
              <a:latin typeface="Arial Black" pitchFamily="34" charset="0"/>
            </a:endParaRPr>
          </a:p>
        </p:txBody>
      </p:sp>
    </p:spTree>
    <p:extLst>
      <p:ext uri="{BB962C8B-B14F-4D97-AF65-F5344CB8AC3E}">
        <p14:creationId xmlns:p14="http://schemas.microsoft.com/office/powerpoint/2010/main" val="1739696602"/>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pPr marL="0" indent="0" algn="ctr">
              <a:buNone/>
            </a:pPr>
            <a:r>
              <a:rPr lang="en-GB" dirty="0" smtClean="0"/>
              <a:t>If you were assessing the prospects of a 60-year-old man, how much longer would you expect him to live?</a:t>
            </a:r>
            <a:endParaRPr lang="en-GB" dirty="0"/>
          </a:p>
        </p:txBody>
      </p:sp>
    </p:spTree>
    <p:extLst>
      <p:ext uri="{BB962C8B-B14F-4D97-AF65-F5344CB8AC3E}">
        <p14:creationId xmlns:p14="http://schemas.microsoft.com/office/powerpoint/2010/main" val="6376525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91" y="2708920"/>
            <a:ext cx="8489950" cy="3457575"/>
          </a:xfrm>
        </p:spPr>
        <p:txBody>
          <a:bodyPr/>
          <a:lstStyle/>
          <a:p>
            <a:r>
              <a:rPr lang="en-GB" sz="2000" dirty="0" smtClean="0"/>
              <a:t>Life poses many of these inductive problems where the true answer cannot be determined on the basis of the limited data available</a:t>
            </a:r>
          </a:p>
          <a:p>
            <a:pPr marL="0" indent="0">
              <a:buNone/>
            </a:pPr>
            <a:endParaRPr lang="en-GB" sz="2000" dirty="0" smtClean="0"/>
          </a:p>
          <a:p>
            <a:r>
              <a:rPr lang="en-GB" sz="2000" dirty="0" smtClean="0"/>
              <a:t>Yet common sense suggests at least reasonable guess</a:t>
            </a:r>
          </a:p>
          <a:p>
            <a:endParaRPr lang="en-GB" sz="2000" dirty="0"/>
          </a:p>
          <a:p>
            <a:r>
              <a:rPr lang="en-GB" sz="2000" dirty="0" smtClean="0">
                <a:sym typeface="Wingdings" panose="05000000000000000000" pitchFamily="2" charset="2"/>
              </a:rPr>
              <a:t> Accounts of perception and memory suggest that these systems effectively approximate optimal statistical inference, correctly </a:t>
            </a:r>
            <a:r>
              <a:rPr lang="en-GB" sz="2000" b="1" dirty="0" smtClean="0">
                <a:sym typeface="Wingdings" panose="05000000000000000000" pitchFamily="2" charset="2"/>
              </a:rPr>
              <a:t>combining new data with an accurate probabilistic model of the environment </a:t>
            </a:r>
            <a:r>
              <a:rPr lang="en-GB" sz="2000" dirty="0" smtClean="0">
                <a:sym typeface="Wingdings" panose="05000000000000000000" pitchFamily="2" charset="2"/>
              </a:rPr>
              <a:t>(Anderson, 1990; Anderson &amp; Schooler, 1991)</a:t>
            </a:r>
            <a:endParaRPr lang="en-GB" sz="2000" dirty="0"/>
          </a:p>
        </p:txBody>
      </p:sp>
      <p:sp>
        <p:nvSpPr>
          <p:cNvPr id="4" name="Title 3"/>
          <p:cNvSpPr>
            <a:spLocks noGrp="1"/>
          </p:cNvSpPr>
          <p:nvPr>
            <p:ph type="title"/>
          </p:nvPr>
        </p:nvSpPr>
        <p:spPr/>
        <p:txBody>
          <a:bodyPr/>
          <a:lstStyle/>
          <a:p>
            <a:endParaRPr lang="en-GB"/>
          </a:p>
        </p:txBody>
      </p:sp>
    </p:spTree>
    <p:extLst>
      <p:ext uri="{BB962C8B-B14F-4D97-AF65-F5344CB8AC3E}">
        <p14:creationId xmlns:p14="http://schemas.microsoft.com/office/powerpoint/2010/main" val="12342852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91" y="2708920"/>
            <a:ext cx="8489950" cy="3457575"/>
          </a:xfrm>
        </p:spPr>
        <p:txBody>
          <a:bodyPr/>
          <a:lstStyle/>
          <a:p>
            <a:endParaRPr lang="en-GB" sz="2000" dirty="0"/>
          </a:p>
        </p:txBody>
      </p:sp>
      <p:sp>
        <p:nvSpPr>
          <p:cNvPr id="4" name="Title 3"/>
          <p:cNvSpPr>
            <a:spLocks noGrp="1"/>
          </p:cNvSpPr>
          <p:nvPr>
            <p:ph type="title"/>
          </p:nvPr>
        </p:nvSpPr>
        <p:spPr/>
        <p:txBody>
          <a:bodyPr/>
          <a:lstStyle/>
          <a:p>
            <a:r>
              <a:rPr lang="en-GB" dirty="0" smtClean="0"/>
              <a:t>Contrasting hypotheses</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49724322"/>
              </p:ext>
            </p:extLst>
          </p:nvPr>
        </p:nvGraphicFramePr>
        <p:xfrm>
          <a:off x="755576" y="2564904"/>
          <a:ext cx="7416824" cy="3240360"/>
        </p:xfrm>
        <a:graphic>
          <a:graphicData uri="http://schemas.openxmlformats.org/drawingml/2006/table">
            <a:tbl>
              <a:tblPr firstRow="1" bandRow="1">
                <a:tableStyleId>{F5AB1C69-6EDB-4FF4-983F-18BD219EF322}</a:tableStyleId>
              </a:tblPr>
              <a:tblGrid>
                <a:gridCol w="3708412"/>
                <a:gridCol w="3708412"/>
              </a:tblGrid>
              <a:tr h="409959">
                <a:tc>
                  <a:txBody>
                    <a:bodyPr/>
                    <a:lstStyle/>
                    <a:p>
                      <a:pPr algn="ctr"/>
                      <a:r>
                        <a:rPr lang="en-GB" dirty="0" smtClean="0">
                          <a:solidFill>
                            <a:sysClr val="windowText" lastClr="000000"/>
                          </a:solidFill>
                        </a:rPr>
                        <a:t>traditionally</a:t>
                      </a:r>
                      <a:endParaRPr lang="en-GB"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smtClean="0">
                          <a:solidFill>
                            <a:sysClr val="windowText" lastClr="000000"/>
                          </a:solidFill>
                        </a:rPr>
                        <a:t>Griffiths</a:t>
                      </a:r>
                      <a:r>
                        <a:rPr lang="en-GB" baseline="0" dirty="0" smtClean="0">
                          <a:solidFill>
                            <a:sysClr val="windowText" lastClr="000000"/>
                          </a:solidFill>
                        </a:rPr>
                        <a:t> &amp; </a:t>
                      </a:r>
                      <a:r>
                        <a:rPr lang="en-GB" baseline="0" dirty="0" err="1" smtClean="0">
                          <a:solidFill>
                            <a:sysClr val="windowText" lastClr="000000"/>
                          </a:solidFill>
                        </a:rPr>
                        <a:t>Tenenbaum</a:t>
                      </a:r>
                      <a:r>
                        <a:rPr lang="en-GB" baseline="0" dirty="0" smtClean="0">
                          <a:solidFill>
                            <a:sysClr val="windowText" lastClr="000000"/>
                          </a:solidFill>
                        </a:rPr>
                        <a:t> (2006)</a:t>
                      </a:r>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830401">
                <a:tc>
                  <a:txBody>
                    <a:bodyPr/>
                    <a:lstStyle/>
                    <a:p>
                      <a:pPr marL="285750" marR="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solidFill>
                            <a:sysClr val="windowText" lastClr="000000"/>
                          </a:solidFill>
                        </a:rPr>
                        <a:t>Cognitive</a:t>
                      </a:r>
                      <a:r>
                        <a:rPr lang="en-GB" baseline="0" dirty="0" smtClean="0">
                          <a:solidFill>
                            <a:sysClr val="windowText" lastClr="000000"/>
                          </a:solidFill>
                        </a:rPr>
                        <a:t> everyday judgements are error prone due to the use of heuristics (</a:t>
                      </a:r>
                      <a:r>
                        <a:rPr lang="en-GB" baseline="0" dirty="0" err="1" smtClean="0">
                          <a:solidFill>
                            <a:sysClr val="windowText" lastClr="000000"/>
                          </a:solidFill>
                        </a:rPr>
                        <a:t>Kahneman</a:t>
                      </a:r>
                      <a:r>
                        <a:rPr lang="en-GB" baseline="0" dirty="0" smtClean="0">
                          <a:solidFill>
                            <a:sysClr val="windowText" lastClr="000000"/>
                          </a:solidFill>
                        </a:rPr>
                        <a:t> &amp; </a:t>
                      </a:r>
                      <a:r>
                        <a:rPr lang="en-GB" baseline="0" dirty="0" err="1" smtClean="0">
                          <a:solidFill>
                            <a:sysClr val="windowText" lastClr="000000"/>
                          </a:solidFill>
                        </a:rPr>
                        <a:t>Tversky’s</a:t>
                      </a:r>
                      <a:r>
                        <a:rPr lang="en-GB" baseline="0" dirty="0" smtClean="0">
                          <a:solidFill>
                            <a:sysClr val="windowText" lastClr="000000"/>
                          </a:solidFill>
                        </a:rPr>
                        <a:t> work)</a:t>
                      </a:r>
                    </a:p>
                    <a:p>
                      <a:pPr marL="285750" indent="-285750" algn="ctr">
                        <a:buFont typeface="Arial" panose="020B0604020202020204" pitchFamily="34" charset="0"/>
                        <a:buChar char="•"/>
                      </a:pPr>
                      <a:endParaRPr lang="en-GB" baseline="0" dirty="0" smtClean="0">
                        <a:solidFill>
                          <a:sysClr val="windowText" lastClr="000000"/>
                        </a:solidFill>
                      </a:endParaRPr>
                    </a:p>
                    <a:p>
                      <a:pPr marL="0" indent="0" algn="ctr">
                        <a:buFont typeface="Arial" panose="020B0604020202020204" pitchFamily="34" charset="0"/>
                        <a:buNone/>
                      </a:pPr>
                      <a:endParaRPr lang="en-GB" baseline="0" dirty="0">
                        <a:solidFill>
                          <a:sysClr val="windowText" lastClr="000000"/>
                        </a:solidFill>
                      </a:endParaRPr>
                    </a:p>
                    <a:p>
                      <a:pPr marL="285750" indent="-285750" algn="ctr">
                        <a:buFont typeface="Arial" panose="020B0604020202020204" pitchFamily="34" charset="0"/>
                        <a:buChar char="•"/>
                      </a:pPr>
                      <a:r>
                        <a:rPr lang="en-GB" baseline="0" dirty="0" smtClean="0">
                          <a:solidFill>
                            <a:sysClr val="windowText" lastClr="000000"/>
                          </a:solidFill>
                        </a:rPr>
                        <a:t>Heuristics are insensitive to prior probabilities</a:t>
                      </a:r>
                    </a:p>
                    <a:p>
                      <a:pPr marL="0" indent="0" algn="ctr">
                        <a:buFont typeface="Arial" panose="020B0604020202020204" pitchFamily="34" charset="0"/>
                        <a:buNone/>
                      </a:pPr>
                      <a:endParaRPr lang="en-GB" baseline="0" dirty="0" smtClean="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ctr">
                        <a:buFont typeface="Arial" panose="020B0604020202020204" pitchFamily="34" charset="0"/>
                        <a:buChar char="•"/>
                      </a:pPr>
                      <a:r>
                        <a:rPr lang="en-GB" dirty="0" smtClean="0">
                          <a:solidFill>
                            <a:sysClr val="windowText" lastClr="000000"/>
                          </a:solidFill>
                        </a:rPr>
                        <a:t>People are</a:t>
                      </a:r>
                      <a:r>
                        <a:rPr lang="en-GB" baseline="0" dirty="0" smtClean="0">
                          <a:solidFill>
                            <a:sysClr val="windowText" lastClr="000000"/>
                          </a:solidFill>
                        </a:rPr>
                        <a:t> near-optimal and are able to make smart predictions from sparse data  even with everyday cognitive judgements</a:t>
                      </a:r>
                    </a:p>
                    <a:p>
                      <a:pPr marL="285750" indent="-285750" algn="ctr">
                        <a:buFont typeface="Arial" panose="020B0604020202020204" pitchFamily="34" charset="0"/>
                        <a:buChar char="•"/>
                      </a:pPr>
                      <a:endParaRPr lang="en-GB" baseline="0" dirty="0" smtClean="0">
                        <a:solidFill>
                          <a:sysClr val="windowText" lastClr="000000"/>
                        </a:solidFill>
                      </a:endParaRPr>
                    </a:p>
                    <a:p>
                      <a:pPr marL="285750" indent="-285750" algn="ctr">
                        <a:buFont typeface="Arial" panose="020B0604020202020204" pitchFamily="34" charset="0"/>
                        <a:buChar char="•"/>
                      </a:pPr>
                      <a:r>
                        <a:rPr lang="en-GB" baseline="0" dirty="0" smtClean="0">
                          <a:solidFill>
                            <a:sysClr val="windowText" lastClr="000000"/>
                          </a:solidFill>
                        </a:rPr>
                        <a:t>Near-optimal -&gt; </a:t>
                      </a:r>
                      <a:r>
                        <a:rPr lang="en-GB" b="1" baseline="0" dirty="0" smtClean="0">
                          <a:solidFill>
                            <a:sysClr val="windowText" lastClr="000000"/>
                          </a:solidFill>
                        </a:rPr>
                        <a:t>optimal statistical inference</a:t>
                      </a:r>
                      <a:r>
                        <a:rPr lang="en-GB" b="1" baseline="0" dirty="0">
                          <a:solidFill>
                            <a:sysClr val="windowText" lastClr="000000"/>
                          </a:solidFill>
                        </a:rPr>
                        <a:t> </a:t>
                      </a:r>
                      <a:r>
                        <a:rPr lang="en-GB" b="1" baseline="0" dirty="0" smtClean="0">
                          <a:solidFill>
                            <a:sysClr val="windowText" lastClr="000000"/>
                          </a:solidFill>
                        </a:rPr>
                        <a:t>= optimal Bayesian inference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15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91" y="2708920"/>
            <a:ext cx="8489950" cy="3457575"/>
          </a:xfrm>
        </p:spPr>
        <p:txBody>
          <a:bodyPr/>
          <a:lstStyle/>
          <a:p>
            <a:endParaRPr lang="en-GB" sz="2000" dirty="0"/>
          </a:p>
        </p:txBody>
      </p:sp>
      <p:sp>
        <p:nvSpPr>
          <p:cNvPr id="4" name="Title 3"/>
          <p:cNvSpPr>
            <a:spLocks noGrp="1"/>
          </p:cNvSpPr>
          <p:nvPr>
            <p:ph type="title"/>
          </p:nvPr>
        </p:nvSpPr>
        <p:spPr/>
        <p:txBody>
          <a:bodyPr/>
          <a:lstStyle/>
          <a:p>
            <a:r>
              <a:rPr lang="en-GB" dirty="0" smtClean="0"/>
              <a:t>How do cognitive judgements compare with optimal statistical inference?</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421122149"/>
              </p:ext>
            </p:extLst>
          </p:nvPr>
        </p:nvGraphicFramePr>
        <p:xfrm>
          <a:off x="755576" y="2564904"/>
          <a:ext cx="7416824" cy="3240360"/>
        </p:xfrm>
        <a:graphic>
          <a:graphicData uri="http://schemas.openxmlformats.org/drawingml/2006/table">
            <a:tbl>
              <a:tblPr firstRow="1" bandRow="1">
                <a:tableStyleId>{F5AB1C69-6EDB-4FF4-983F-18BD219EF322}</a:tableStyleId>
              </a:tblPr>
              <a:tblGrid>
                <a:gridCol w="3708412"/>
                <a:gridCol w="3708412"/>
              </a:tblGrid>
              <a:tr h="409959">
                <a:tc>
                  <a:txBody>
                    <a:bodyPr/>
                    <a:lstStyle/>
                    <a:p>
                      <a:pPr algn="ctr"/>
                      <a:r>
                        <a:rPr lang="en-GB" dirty="0" smtClean="0">
                          <a:solidFill>
                            <a:sysClr val="windowText" lastClr="000000"/>
                          </a:solidFill>
                        </a:rPr>
                        <a:t>People</a:t>
                      </a:r>
                      <a:endParaRPr lang="en-GB"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smtClean="0">
                          <a:solidFill>
                            <a:sysClr val="windowText" lastClr="000000"/>
                          </a:solidFill>
                        </a:rPr>
                        <a:t>Optimal Bayesian</a:t>
                      </a:r>
                      <a:r>
                        <a:rPr lang="en-GB" baseline="0" dirty="0" smtClean="0">
                          <a:solidFill>
                            <a:sysClr val="windowText" lastClr="000000"/>
                          </a:solidFill>
                        </a:rPr>
                        <a:t> model</a:t>
                      </a:r>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830401">
                <a:tc>
                  <a:txBody>
                    <a:bodyPr/>
                    <a:lstStyle/>
                    <a:p>
                      <a:pPr marL="285750" marR="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solidFill>
                            <a:sysClr val="windowText" lastClr="000000"/>
                          </a:solidFill>
                        </a:rPr>
                        <a:t>Ask people to predict the duration or</a:t>
                      </a:r>
                      <a:r>
                        <a:rPr lang="en-GB" baseline="0" dirty="0" smtClean="0">
                          <a:solidFill>
                            <a:sysClr val="windowText" lastClr="000000"/>
                          </a:solidFill>
                        </a:rPr>
                        <a:t> extent of everyday phenomena</a:t>
                      </a:r>
                    </a:p>
                    <a:p>
                      <a:pPr marL="0" indent="0" algn="ctr">
                        <a:buFont typeface="Arial" panose="020B0604020202020204" pitchFamily="34" charset="0"/>
                        <a:buNone/>
                      </a:pPr>
                      <a:endParaRPr lang="en-GB" baseline="0" dirty="0">
                        <a:solidFill>
                          <a:sysClr val="windowText" lastClr="000000"/>
                        </a:solidFill>
                      </a:endParaRPr>
                    </a:p>
                    <a:p>
                      <a:pPr marL="0" indent="0" algn="ctr">
                        <a:buFont typeface="Arial" panose="020B0604020202020204" pitchFamily="34" charset="0"/>
                        <a:buNone/>
                      </a:pPr>
                      <a:endParaRPr lang="en-GB" baseline="0" dirty="0" smtClean="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ctr">
                        <a:buFont typeface="Arial" panose="020B0604020202020204" pitchFamily="34" charset="0"/>
                        <a:buChar char="•"/>
                      </a:pPr>
                      <a:r>
                        <a:rPr lang="en-GB" b="0" baseline="0" dirty="0" smtClean="0">
                          <a:solidFill>
                            <a:sysClr val="windowText" lastClr="000000"/>
                          </a:solidFill>
                        </a:rPr>
                        <a:t>Generate predictions of an optimal Bayesian model with assumed prior distributions</a:t>
                      </a:r>
                      <a:endParaRPr lang="en-GB" b="1" baseline="0" dirty="0" smtClean="0">
                        <a:solidFill>
                          <a:sysClr val="windowText" lastClr="000000"/>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 name="Curved Down Arrow 9"/>
          <p:cNvSpPr/>
          <p:nvPr/>
        </p:nvSpPr>
        <p:spPr>
          <a:xfrm rot="10800000">
            <a:off x="3203848" y="5932534"/>
            <a:ext cx="2376264" cy="73784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TextBox 10"/>
          <p:cNvSpPr txBox="1"/>
          <p:nvPr/>
        </p:nvSpPr>
        <p:spPr>
          <a:xfrm>
            <a:off x="3848454" y="6207284"/>
            <a:ext cx="2232248" cy="369332"/>
          </a:xfrm>
          <a:prstGeom prst="rect">
            <a:avLst/>
          </a:prstGeom>
          <a:noFill/>
        </p:spPr>
        <p:txBody>
          <a:bodyPr wrap="square" rtlCol="0">
            <a:spAutoFit/>
          </a:bodyPr>
          <a:lstStyle/>
          <a:p>
            <a:r>
              <a:rPr lang="en-GB" dirty="0" smtClean="0"/>
              <a:t>Compare!</a:t>
            </a:r>
            <a:endParaRPr lang="en-GB" dirty="0"/>
          </a:p>
        </p:txBody>
      </p:sp>
    </p:spTree>
    <p:extLst>
      <p:ext uri="{BB962C8B-B14F-4D97-AF65-F5344CB8AC3E}">
        <p14:creationId xmlns:p14="http://schemas.microsoft.com/office/powerpoint/2010/main" val="87338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3591" y="2708920"/>
                <a:ext cx="8489950" cy="3457575"/>
              </a:xfrm>
            </p:spPr>
            <p:txBody>
              <a:bodyPr/>
              <a:lstStyle/>
              <a:p>
                <a:r>
                  <a:rPr lang="en-GB" sz="2000" dirty="0" smtClean="0"/>
                  <a:t>Task: Predicting total life span of a man we just met, on the basis of the man’s current age.</a:t>
                </a:r>
              </a:p>
              <a:p>
                <a:pPr marL="0" indent="0">
                  <a:buNone/>
                </a:pPr>
                <a:endParaRPr lang="en-GB" sz="2000" dirty="0"/>
              </a:p>
              <a:p>
                <a:endParaRPr lang="en-GB" sz="2000" dirty="0" smtClean="0"/>
              </a:p>
              <a:p>
                <a:endParaRPr lang="en-GB" sz="2000" dirty="0"/>
              </a:p>
              <a:p>
                <a14:m>
                  <m:oMath xmlns:m="http://schemas.openxmlformats.org/officeDocument/2006/math">
                    <m:sSub>
                      <m:sSubPr>
                        <m:ctrlPr>
                          <a:rPr lang="en-GB" sz="2000" b="1" i="1">
                            <a:latin typeface="Cambria Math" panose="02040503050406030204" pitchFamily="18" charset="0"/>
                          </a:rPr>
                        </m:ctrlPr>
                      </m:sSubPr>
                      <m:e>
                        <m:r>
                          <a:rPr lang="en-GB" sz="2000" b="1" i="1">
                            <a:latin typeface="Cambria Math" panose="02040503050406030204" pitchFamily="18" charset="0"/>
                          </a:rPr>
                          <m:t>𝒕</m:t>
                        </m:r>
                      </m:e>
                      <m:sub>
                        <m:r>
                          <a:rPr lang="en-GB" sz="2000" b="1" i="1">
                            <a:latin typeface="Cambria Math" panose="02040503050406030204" pitchFamily="18" charset="0"/>
                          </a:rPr>
                          <m:t>𝒕𝒐𝒕𝒂𝒍</m:t>
                        </m:r>
                      </m:sub>
                    </m:sSub>
                  </m:oMath>
                </a14:m>
                <a:r>
                  <a:rPr lang="en-GB" sz="2000" dirty="0" smtClean="0"/>
                  <a:t>= total amount of time the man will live </a:t>
                </a:r>
              </a:p>
              <a:p>
                <a14:m>
                  <m:oMath xmlns:m="http://schemas.openxmlformats.org/officeDocument/2006/math">
                    <m:r>
                      <a:rPr lang="en-GB" sz="2000" b="1" i="1">
                        <a:latin typeface="Cambria Math" panose="02040503050406030204" pitchFamily="18" charset="0"/>
                      </a:rPr>
                      <m:t>𝒕</m:t>
                    </m:r>
                  </m:oMath>
                </a14:m>
                <a:r>
                  <a:rPr lang="en-GB" sz="2000" dirty="0" smtClean="0"/>
                  <a:t> = current age</a:t>
                </a:r>
              </a:p>
              <a:p>
                <a:pPr marL="0" indent="0">
                  <a:buNone/>
                </a:pPr>
                <a:endParaRPr lang="en-GB"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3591" y="2708920"/>
                <a:ext cx="8489950" cy="3457575"/>
              </a:xfrm>
              <a:blipFill rotWithShape="0">
                <a:blip r:embed="rId3"/>
                <a:stretch>
                  <a:fillRect l="-718" t="-704"/>
                </a:stretch>
              </a:blipFill>
            </p:spPr>
            <p:txBody>
              <a:bodyPr/>
              <a:lstStyle/>
              <a:p>
                <a:r>
                  <a:rPr lang="en-GB">
                    <a:noFill/>
                  </a:rPr>
                  <a:t> </a:t>
                </a:r>
              </a:p>
            </p:txBody>
          </p:sp>
        </mc:Fallback>
      </mc:AlternateContent>
      <p:sp>
        <p:nvSpPr>
          <p:cNvPr id="4" name="Title 3"/>
          <p:cNvSpPr>
            <a:spLocks noGrp="1"/>
          </p:cNvSpPr>
          <p:nvPr>
            <p:ph type="title"/>
          </p:nvPr>
        </p:nvSpPr>
        <p:spPr/>
        <p:txBody>
          <a:bodyPr/>
          <a:lstStyle/>
          <a:p>
            <a:r>
              <a:rPr lang="en-GB" dirty="0" smtClean="0"/>
              <a:t>Bayes Theorem</a:t>
            </a:r>
            <a:endParaRPr lang="en-GB" dirty="0"/>
          </a:p>
        </p:txBody>
      </p:sp>
      <mc:AlternateContent xmlns:mc="http://schemas.openxmlformats.org/markup-compatibility/2006" xmlns:a14="http://schemas.microsoft.com/office/drawing/2010/main">
        <mc:Choice Requires="a14">
          <p:sp>
            <p:nvSpPr>
              <p:cNvPr id="6" name="TextBox 5"/>
              <p:cNvSpPr txBox="1"/>
              <p:nvPr/>
            </p:nvSpPr>
            <p:spPr>
              <a:xfrm>
                <a:off x="2267744" y="3645024"/>
                <a:ext cx="5328592" cy="430887"/>
              </a:xfrm>
              <a:prstGeom prst="rect">
                <a:avLst/>
              </a:prstGeom>
              <a:noFill/>
            </p:spPr>
            <p:txBody>
              <a:bodyPr wrap="square" lIns="0" tIns="0" rIns="0" bIns="0" rtlCol="0">
                <a:spAutoFit/>
              </a:bodyPr>
              <a:lstStyle/>
              <a:p>
                <a14:m>
                  <m:oMath xmlns:m="http://schemas.openxmlformats.org/officeDocument/2006/math">
                    <m:r>
                      <a:rPr lang="en-GB" sz="2800" b="1" i="1" smtClean="0">
                        <a:latin typeface="Cambria Math" panose="02040503050406030204" pitchFamily="18" charset="0"/>
                      </a:rPr>
                      <m:t>𝒑</m:t>
                    </m:r>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𝒕</m:t>
                        </m:r>
                      </m:e>
                      <m:sub>
                        <m:r>
                          <a:rPr lang="en-GB" sz="2800" b="1" i="1" smtClean="0">
                            <a:latin typeface="Cambria Math" panose="02040503050406030204" pitchFamily="18" charset="0"/>
                          </a:rPr>
                          <m:t>𝒕𝒐𝒕𝒂𝒍</m:t>
                        </m:r>
                      </m:sub>
                    </m:sSub>
                    <m:r>
                      <a:rPr lang="en-GB" sz="2800" b="1" i="1" smtClean="0">
                        <a:latin typeface="Cambria Math" panose="02040503050406030204" pitchFamily="18" charset="0"/>
                      </a:rPr>
                      <m:t>|</m:t>
                    </m:r>
                    <m:r>
                      <a:rPr lang="en-GB" sz="2800" b="1" i="1" smtClean="0">
                        <a:latin typeface="Cambria Math" panose="02040503050406030204" pitchFamily="18" charset="0"/>
                      </a:rPr>
                      <m:t>𝒕</m:t>
                    </m:r>
                    <m:r>
                      <a:rPr lang="en-GB" sz="2800" b="1" i="1" smtClean="0">
                        <a:latin typeface="Cambria Math" panose="02040503050406030204" pitchFamily="18" charset="0"/>
                      </a:rPr>
                      <m:t>)∝</m:t>
                    </m:r>
                    <m:r>
                      <a:rPr lang="en-GB" sz="2800" b="1" i="1" smtClean="0">
                        <a:latin typeface="Cambria Math" panose="02040503050406030204" pitchFamily="18" charset="0"/>
                        <a:ea typeface="Cambria Math" panose="02040503050406030204" pitchFamily="18" charset="0"/>
                      </a:rPr>
                      <m:t>𝒑</m:t>
                    </m:r>
                    <m:d>
                      <m:dPr>
                        <m:ctrlPr>
                          <a:rPr lang="en-GB" sz="2800" b="1" i="1" smtClean="0">
                            <a:latin typeface="Cambria Math" panose="02040503050406030204" pitchFamily="18" charset="0"/>
                            <a:ea typeface="Cambria Math" panose="02040503050406030204" pitchFamily="18" charset="0"/>
                          </a:rPr>
                        </m:ctrlPr>
                      </m:dPr>
                      <m:e>
                        <m:r>
                          <a:rPr lang="en-GB" sz="2800" b="1" i="1" smtClean="0">
                            <a:latin typeface="Cambria Math" panose="02040503050406030204" pitchFamily="18" charset="0"/>
                            <a:ea typeface="Cambria Math" panose="02040503050406030204" pitchFamily="18" charset="0"/>
                          </a:rPr>
                          <m:t>𝒕</m:t>
                        </m:r>
                      </m:e>
                      <m:e>
                        <m:sSub>
                          <m:sSubPr>
                            <m:ctrlPr>
                              <a:rPr lang="en-GB" sz="2800" b="1" i="1">
                                <a:latin typeface="Cambria Math" panose="02040503050406030204" pitchFamily="18" charset="0"/>
                              </a:rPr>
                            </m:ctrlPr>
                          </m:sSubPr>
                          <m:e>
                            <m:r>
                              <a:rPr lang="en-GB" sz="2800" b="1" i="1">
                                <a:latin typeface="Cambria Math" panose="02040503050406030204" pitchFamily="18" charset="0"/>
                              </a:rPr>
                              <m:t>𝒕</m:t>
                            </m:r>
                          </m:e>
                          <m:sub>
                            <m:r>
                              <a:rPr lang="en-GB" sz="2800" b="1" i="1">
                                <a:latin typeface="Cambria Math" panose="02040503050406030204" pitchFamily="18" charset="0"/>
                              </a:rPr>
                              <m:t>𝒕𝒐𝒕𝒂𝒍</m:t>
                            </m:r>
                          </m:sub>
                        </m:sSub>
                      </m:e>
                    </m:d>
                    <m:r>
                      <a:rPr lang="en-GB" sz="2800" b="1" i="1">
                        <a:latin typeface="Cambria Math" panose="02040503050406030204" pitchFamily="18" charset="0"/>
                        <a:ea typeface="Cambria Math" panose="02040503050406030204" pitchFamily="18" charset="0"/>
                      </a:rPr>
                      <m:t>𝒑</m:t>
                    </m:r>
                    <m:r>
                      <a:rPr lang="en-GB" sz="2800" b="1" i="0" smtClean="0">
                        <a:latin typeface="Cambria Math" panose="02040503050406030204" pitchFamily="18" charset="0"/>
                      </a:rPr>
                      <m:t>(</m:t>
                    </m:r>
                    <m:sSub>
                      <m:sSubPr>
                        <m:ctrlPr>
                          <a:rPr lang="en-GB" sz="2800" b="1" i="1">
                            <a:latin typeface="Cambria Math" panose="02040503050406030204" pitchFamily="18" charset="0"/>
                          </a:rPr>
                        </m:ctrlPr>
                      </m:sSubPr>
                      <m:e>
                        <m:r>
                          <a:rPr lang="en-GB" sz="2800" b="1" i="1">
                            <a:latin typeface="Cambria Math" panose="02040503050406030204" pitchFamily="18" charset="0"/>
                          </a:rPr>
                          <m:t>𝒕</m:t>
                        </m:r>
                      </m:e>
                      <m:sub>
                        <m:r>
                          <a:rPr lang="en-GB" sz="2800" b="1" i="1">
                            <a:latin typeface="Cambria Math" panose="02040503050406030204" pitchFamily="18" charset="0"/>
                          </a:rPr>
                          <m:t>𝒕𝒐𝒕𝒂𝒍</m:t>
                        </m:r>
                      </m:sub>
                    </m:sSub>
                  </m:oMath>
                </a14:m>
                <a:r>
                  <a:rPr lang="en-GB" sz="2800" b="1" dirty="0" smtClean="0"/>
                  <a:t>)</a:t>
                </a:r>
                <a:endParaRPr lang="en-GB" sz="28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2267744" y="3645024"/>
                <a:ext cx="5328592" cy="430887"/>
              </a:xfrm>
              <a:prstGeom prst="rect">
                <a:avLst/>
              </a:prstGeom>
              <a:blipFill rotWithShape="0">
                <a:blip r:embed="rId4"/>
                <a:stretch>
                  <a:fillRect t="-25352" b="-47887"/>
                </a:stretch>
              </a:blipFill>
            </p:spPr>
            <p:txBody>
              <a:bodyPr/>
              <a:lstStyle/>
              <a:p>
                <a:r>
                  <a:rPr lang="en-GB">
                    <a:noFill/>
                  </a:rPr>
                  <a:t> </a:t>
                </a:r>
              </a:p>
            </p:txBody>
          </p:sp>
        </mc:Fallback>
      </mc:AlternateContent>
      <p:pic>
        <p:nvPicPr>
          <p:cNvPr id="7" name="Picture 6"/>
          <p:cNvPicPr>
            <a:picLocks noChangeAspect="1"/>
          </p:cNvPicPr>
          <p:nvPr/>
        </p:nvPicPr>
        <p:blipFill>
          <a:blip r:embed="rId5"/>
          <a:stretch>
            <a:fillRect/>
          </a:stretch>
        </p:blipFill>
        <p:spPr>
          <a:xfrm>
            <a:off x="7380312" y="618336"/>
            <a:ext cx="1621654" cy="1736971"/>
          </a:xfrm>
          <a:prstGeom prst="rect">
            <a:avLst/>
          </a:prstGeom>
        </p:spPr>
      </p:pic>
    </p:spTree>
    <p:extLst>
      <p:ext uri="{BB962C8B-B14F-4D97-AF65-F5344CB8AC3E}">
        <p14:creationId xmlns:p14="http://schemas.microsoft.com/office/powerpoint/2010/main" val="29640458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3591" y="2708920"/>
                <a:ext cx="8489950" cy="3457575"/>
              </a:xfrm>
            </p:spPr>
            <p:txBody>
              <a:bodyPr/>
              <a:lstStyle/>
              <a:p>
                <a:r>
                  <a:rPr lang="en-GB" sz="2000" dirty="0" smtClean="0"/>
                  <a:t>Task: Predicting total life span of a man we just met, on the basis of the man’s current age.</a:t>
                </a:r>
              </a:p>
              <a:p>
                <a:pPr marL="0" indent="0">
                  <a:buNone/>
                </a:pPr>
                <a:endParaRPr lang="en-GB" sz="2000" dirty="0"/>
              </a:p>
              <a:p>
                <a:endParaRPr lang="en-GB" sz="2000" dirty="0" smtClean="0"/>
              </a:p>
              <a:p>
                <a:endParaRPr lang="en-GB" sz="2000" dirty="0" smtClean="0"/>
              </a:p>
              <a:p>
                <a:endParaRPr lang="en-GB" sz="2000" dirty="0" smtClean="0"/>
              </a:p>
              <a:p>
                <a:endParaRPr lang="en-GB" sz="2000" dirty="0"/>
              </a:p>
              <a:p>
                <a14:m>
                  <m:oMath xmlns:m="http://schemas.openxmlformats.org/officeDocument/2006/math">
                    <m:r>
                      <a:rPr lang="en-GB" sz="2000" b="1" i="1">
                        <a:latin typeface="Cambria Math" panose="02040503050406030204" pitchFamily="18" charset="0"/>
                        <a:ea typeface="Cambria Math" panose="02040503050406030204" pitchFamily="18" charset="0"/>
                      </a:rPr>
                      <m:t>𝒑</m:t>
                    </m:r>
                    <m:d>
                      <m:dPr>
                        <m:ctrlPr>
                          <a:rPr lang="en-GB" sz="2000" b="1" i="1">
                            <a:latin typeface="Cambria Math" panose="02040503050406030204" pitchFamily="18" charset="0"/>
                            <a:ea typeface="Cambria Math" panose="02040503050406030204" pitchFamily="18" charset="0"/>
                          </a:rPr>
                        </m:ctrlPr>
                      </m:dPr>
                      <m:e>
                        <m:r>
                          <a:rPr lang="en-GB" sz="2000" b="1" i="1">
                            <a:latin typeface="Cambria Math" panose="02040503050406030204" pitchFamily="18" charset="0"/>
                            <a:ea typeface="Cambria Math" panose="02040503050406030204" pitchFamily="18" charset="0"/>
                          </a:rPr>
                          <m:t>𝒕</m:t>
                        </m:r>
                      </m:e>
                      <m:e>
                        <m:sSub>
                          <m:sSubPr>
                            <m:ctrlPr>
                              <a:rPr lang="en-GB" sz="2000" b="1" i="1">
                                <a:latin typeface="Cambria Math" panose="02040503050406030204" pitchFamily="18" charset="0"/>
                              </a:rPr>
                            </m:ctrlPr>
                          </m:sSubPr>
                          <m:e>
                            <m:r>
                              <a:rPr lang="en-GB" sz="2000" b="1" i="1">
                                <a:latin typeface="Cambria Math" panose="02040503050406030204" pitchFamily="18" charset="0"/>
                              </a:rPr>
                              <m:t>𝒕</m:t>
                            </m:r>
                          </m:e>
                          <m:sub>
                            <m:r>
                              <a:rPr lang="en-GB" sz="2000" b="1" i="1">
                                <a:latin typeface="Cambria Math" panose="02040503050406030204" pitchFamily="18" charset="0"/>
                              </a:rPr>
                              <m:t>𝒕𝒐𝒕𝒂𝒍</m:t>
                            </m:r>
                          </m:sub>
                        </m:sSub>
                      </m:e>
                    </m:d>
                  </m:oMath>
                </a14:m>
                <a:r>
                  <a:rPr lang="en-GB" sz="2000" dirty="0" smtClean="0"/>
                  <a:t> = likelihood is the probability of first encountering a man at age </a:t>
                </a:r>
                <a14:m>
                  <m:oMath xmlns:m="http://schemas.openxmlformats.org/officeDocument/2006/math">
                    <m:r>
                      <a:rPr lang="en-GB" sz="2000" b="1" i="1">
                        <a:latin typeface="Cambria Math" panose="02040503050406030204" pitchFamily="18" charset="0"/>
                        <a:ea typeface="Cambria Math" panose="02040503050406030204" pitchFamily="18" charset="0"/>
                      </a:rPr>
                      <m:t>𝒕</m:t>
                    </m:r>
                  </m:oMath>
                </a14:m>
                <a:r>
                  <a:rPr lang="en-GB" sz="2000" dirty="0" smtClean="0"/>
                  <a:t> given that his total life span is </a:t>
                </a:r>
                <a14:m>
                  <m:oMath xmlns:m="http://schemas.openxmlformats.org/officeDocument/2006/math">
                    <m:sSub>
                      <m:sSubPr>
                        <m:ctrlPr>
                          <a:rPr lang="en-GB" sz="2000" b="1" i="1">
                            <a:latin typeface="Cambria Math" panose="02040503050406030204" pitchFamily="18" charset="0"/>
                          </a:rPr>
                        </m:ctrlPr>
                      </m:sSubPr>
                      <m:e>
                        <m:r>
                          <a:rPr lang="en-GB" sz="2000" b="1" i="1">
                            <a:latin typeface="Cambria Math" panose="02040503050406030204" pitchFamily="18" charset="0"/>
                          </a:rPr>
                          <m:t>𝒕</m:t>
                        </m:r>
                      </m:e>
                      <m:sub>
                        <m:r>
                          <a:rPr lang="en-GB" sz="2000" b="1" i="1">
                            <a:latin typeface="Cambria Math" panose="02040503050406030204" pitchFamily="18" charset="0"/>
                          </a:rPr>
                          <m:t>𝒕𝒐𝒕𝒂𝒍</m:t>
                        </m:r>
                      </m:sub>
                    </m:sSub>
                  </m:oMath>
                </a14:m>
                <a:endParaRPr lang="en-GB" sz="2000" dirty="0" smtClean="0"/>
              </a:p>
              <a:p>
                <a:r>
                  <a:rPr lang="en-GB" sz="2000" dirty="0" smtClean="0"/>
                  <a:t>For simplicity, we assume we are equally likely to meet a man at any point in his life, so probability is uniform </a:t>
                </a:r>
                <a14:m>
                  <m:oMath xmlns:m="http://schemas.openxmlformats.org/officeDocument/2006/math">
                    <m:r>
                      <a:rPr lang="en-GB" sz="2000" b="1" i="1">
                        <a:latin typeface="Cambria Math" panose="02040503050406030204" pitchFamily="18" charset="0"/>
                        <a:ea typeface="Cambria Math" panose="02040503050406030204" pitchFamily="18" charset="0"/>
                      </a:rPr>
                      <m:t>𝒑</m:t>
                    </m:r>
                    <m:d>
                      <m:dPr>
                        <m:ctrlPr>
                          <a:rPr lang="en-GB" sz="2000" b="1" i="1">
                            <a:latin typeface="Cambria Math" panose="02040503050406030204" pitchFamily="18" charset="0"/>
                            <a:ea typeface="Cambria Math" panose="02040503050406030204" pitchFamily="18" charset="0"/>
                          </a:rPr>
                        </m:ctrlPr>
                      </m:dPr>
                      <m:e>
                        <m:r>
                          <a:rPr lang="en-GB" sz="2000" b="1" i="1">
                            <a:latin typeface="Cambria Math" panose="02040503050406030204" pitchFamily="18" charset="0"/>
                            <a:ea typeface="Cambria Math" panose="02040503050406030204" pitchFamily="18" charset="0"/>
                          </a:rPr>
                          <m:t>𝒕</m:t>
                        </m:r>
                      </m:e>
                      <m:e>
                        <m:sSub>
                          <m:sSubPr>
                            <m:ctrlPr>
                              <a:rPr lang="en-GB" sz="2000" b="1" i="1">
                                <a:latin typeface="Cambria Math" panose="02040503050406030204" pitchFamily="18" charset="0"/>
                              </a:rPr>
                            </m:ctrlPr>
                          </m:sSubPr>
                          <m:e>
                            <m:r>
                              <a:rPr lang="en-GB" sz="2000" b="1" i="1">
                                <a:latin typeface="Cambria Math" panose="02040503050406030204" pitchFamily="18" charset="0"/>
                              </a:rPr>
                              <m:t>𝒕</m:t>
                            </m:r>
                          </m:e>
                          <m:sub>
                            <m:r>
                              <a:rPr lang="en-GB" sz="2000" b="1" i="1">
                                <a:latin typeface="Cambria Math" panose="02040503050406030204" pitchFamily="18" charset="0"/>
                              </a:rPr>
                              <m:t>𝒕𝒐𝒕𝒂𝒍</m:t>
                            </m:r>
                          </m:sub>
                        </m:sSub>
                      </m:e>
                    </m:d>
                    <m:r>
                      <a:rPr lang="en-GB" sz="2000" b="1" i="1" smtClean="0">
                        <a:latin typeface="Cambria Math" panose="02040503050406030204" pitchFamily="18" charset="0"/>
                      </a:rPr>
                      <m:t>=</m:t>
                    </m:r>
                    <m:r>
                      <a:rPr lang="en-GB" sz="2000" b="1" i="1" smtClean="0">
                        <a:latin typeface="Cambria Math" panose="02040503050406030204" pitchFamily="18" charset="0"/>
                      </a:rPr>
                      <m:t>𝟏</m:t>
                    </m:r>
                    <m:r>
                      <a:rPr lang="en-GB" sz="2000" b="1" i="1" smtClean="0">
                        <a:latin typeface="Cambria Math" panose="02040503050406030204" pitchFamily="18" charset="0"/>
                      </a:rPr>
                      <m:t>/</m:t>
                    </m:r>
                    <m:sSub>
                      <m:sSubPr>
                        <m:ctrlPr>
                          <a:rPr lang="en-GB" sz="2000" b="1" i="1">
                            <a:latin typeface="Cambria Math" panose="02040503050406030204" pitchFamily="18" charset="0"/>
                          </a:rPr>
                        </m:ctrlPr>
                      </m:sSubPr>
                      <m:e>
                        <m:r>
                          <a:rPr lang="en-GB" sz="2000" b="1" i="1">
                            <a:latin typeface="Cambria Math" panose="02040503050406030204" pitchFamily="18" charset="0"/>
                          </a:rPr>
                          <m:t>𝒕</m:t>
                        </m:r>
                      </m:e>
                      <m:sub>
                        <m:r>
                          <a:rPr lang="en-GB" sz="2000" b="1" i="1">
                            <a:latin typeface="Cambria Math" panose="02040503050406030204" pitchFamily="18" charset="0"/>
                          </a:rPr>
                          <m:t>𝒕𝒐𝒕𝒂𝒍</m:t>
                        </m:r>
                      </m:sub>
                    </m:sSub>
                  </m:oMath>
                </a14:m>
                <a:r>
                  <a:rPr lang="en-GB" sz="2000" dirty="0" smtClean="0"/>
                  <a:t>.</a:t>
                </a:r>
                <a:endParaRPr lang="en-GB"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3591" y="2708920"/>
                <a:ext cx="8489950" cy="3457575"/>
              </a:xfrm>
              <a:blipFill rotWithShape="0">
                <a:blip r:embed="rId3"/>
                <a:stretch>
                  <a:fillRect l="-718" t="-704" b="-15141"/>
                </a:stretch>
              </a:blipFill>
            </p:spPr>
            <p:txBody>
              <a:bodyPr/>
              <a:lstStyle/>
              <a:p>
                <a:r>
                  <a:rPr lang="en-GB">
                    <a:noFill/>
                  </a:rPr>
                  <a:t> </a:t>
                </a:r>
              </a:p>
            </p:txBody>
          </p:sp>
        </mc:Fallback>
      </mc:AlternateContent>
      <p:sp>
        <p:nvSpPr>
          <p:cNvPr id="4" name="Title 3"/>
          <p:cNvSpPr>
            <a:spLocks noGrp="1"/>
          </p:cNvSpPr>
          <p:nvPr>
            <p:ph type="title"/>
          </p:nvPr>
        </p:nvSpPr>
        <p:spPr/>
        <p:txBody>
          <a:bodyPr/>
          <a:lstStyle/>
          <a:p>
            <a:r>
              <a:rPr lang="en-GB" dirty="0" smtClean="0"/>
              <a:t>Bayes Theorem</a:t>
            </a:r>
            <a:endParaRPr lang="en-GB" dirty="0"/>
          </a:p>
        </p:txBody>
      </p:sp>
      <mc:AlternateContent xmlns:mc="http://schemas.openxmlformats.org/markup-compatibility/2006" xmlns:a14="http://schemas.microsoft.com/office/drawing/2010/main">
        <mc:Choice Requires="a14">
          <p:sp>
            <p:nvSpPr>
              <p:cNvPr id="6" name="TextBox 5"/>
              <p:cNvSpPr txBox="1"/>
              <p:nvPr/>
            </p:nvSpPr>
            <p:spPr>
              <a:xfrm>
                <a:off x="2267744" y="3645024"/>
                <a:ext cx="5328592" cy="430887"/>
              </a:xfrm>
              <a:prstGeom prst="rect">
                <a:avLst/>
              </a:prstGeom>
              <a:noFill/>
            </p:spPr>
            <p:txBody>
              <a:bodyPr wrap="square" lIns="0" tIns="0" rIns="0" bIns="0" rtlCol="0">
                <a:spAutoFit/>
              </a:bodyPr>
              <a:lstStyle/>
              <a:p>
                <a14:m>
                  <m:oMath xmlns:m="http://schemas.openxmlformats.org/officeDocument/2006/math">
                    <m:r>
                      <a:rPr lang="en-GB" sz="2800" b="1" i="1" smtClean="0">
                        <a:latin typeface="Cambria Math" panose="02040503050406030204" pitchFamily="18" charset="0"/>
                      </a:rPr>
                      <m:t>𝒑</m:t>
                    </m:r>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𝒕</m:t>
                        </m:r>
                      </m:e>
                      <m:sub>
                        <m:r>
                          <a:rPr lang="en-GB" sz="2800" b="1" i="1" smtClean="0">
                            <a:latin typeface="Cambria Math" panose="02040503050406030204" pitchFamily="18" charset="0"/>
                          </a:rPr>
                          <m:t>𝒕𝒐𝒕𝒂𝒍</m:t>
                        </m:r>
                      </m:sub>
                    </m:sSub>
                    <m:r>
                      <a:rPr lang="en-GB" sz="2800" b="1" i="1" smtClean="0">
                        <a:latin typeface="Cambria Math" panose="02040503050406030204" pitchFamily="18" charset="0"/>
                      </a:rPr>
                      <m:t>|</m:t>
                    </m:r>
                    <m:r>
                      <a:rPr lang="en-GB" sz="2800" b="1" i="1" smtClean="0">
                        <a:latin typeface="Cambria Math" panose="02040503050406030204" pitchFamily="18" charset="0"/>
                      </a:rPr>
                      <m:t>𝒕</m:t>
                    </m:r>
                    <m:r>
                      <a:rPr lang="en-GB" sz="2800" b="1" i="1" smtClean="0">
                        <a:latin typeface="Cambria Math" panose="02040503050406030204" pitchFamily="18" charset="0"/>
                      </a:rPr>
                      <m:t>)∝</m:t>
                    </m:r>
                    <m:r>
                      <a:rPr lang="en-GB" sz="2800" b="1" i="1" smtClean="0">
                        <a:latin typeface="Cambria Math" panose="02040503050406030204" pitchFamily="18" charset="0"/>
                        <a:ea typeface="Cambria Math" panose="02040503050406030204" pitchFamily="18" charset="0"/>
                      </a:rPr>
                      <m:t>𝒑</m:t>
                    </m:r>
                    <m:d>
                      <m:dPr>
                        <m:ctrlPr>
                          <a:rPr lang="en-GB" sz="2800" b="1" i="1" smtClean="0">
                            <a:latin typeface="Cambria Math" panose="02040503050406030204" pitchFamily="18" charset="0"/>
                            <a:ea typeface="Cambria Math" panose="02040503050406030204" pitchFamily="18" charset="0"/>
                          </a:rPr>
                        </m:ctrlPr>
                      </m:dPr>
                      <m:e>
                        <m:r>
                          <a:rPr lang="en-GB" sz="2800" b="1" i="1" smtClean="0">
                            <a:latin typeface="Cambria Math" panose="02040503050406030204" pitchFamily="18" charset="0"/>
                            <a:ea typeface="Cambria Math" panose="02040503050406030204" pitchFamily="18" charset="0"/>
                          </a:rPr>
                          <m:t>𝒕</m:t>
                        </m:r>
                      </m:e>
                      <m:e>
                        <m:sSub>
                          <m:sSubPr>
                            <m:ctrlPr>
                              <a:rPr lang="en-GB" sz="2800" b="1" i="1">
                                <a:latin typeface="Cambria Math" panose="02040503050406030204" pitchFamily="18" charset="0"/>
                              </a:rPr>
                            </m:ctrlPr>
                          </m:sSubPr>
                          <m:e>
                            <m:r>
                              <a:rPr lang="en-GB" sz="2800" b="1" i="1">
                                <a:latin typeface="Cambria Math" panose="02040503050406030204" pitchFamily="18" charset="0"/>
                              </a:rPr>
                              <m:t>𝒕</m:t>
                            </m:r>
                          </m:e>
                          <m:sub>
                            <m:r>
                              <a:rPr lang="en-GB" sz="2800" b="1" i="1">
                                <a:latin typeface="Cambria Math" panose="02040503050406030204" pitchFamily="18" charset="0"/>
                              </a:rPr>
                              <m:t>𝒕𝒐𝒕𝒂𝒍</m:t>
                            </m:r>
                          </m:sub>
                        </m:sSub>
                      </m:e>
                    </m:d>
                    <m:r>
                      <a:rPr lang="en-GB" sz="2800" b="1" i="1">
                        <a:latin typeface="Cambria Math" panose="02040503050406030204" pitchFamily="18" charset="0"/>
                        <a:ea typeface="Cambria Math" panose="02040503050406030204" pitchFamily="18" charset="0"/>
                      </a:rPr>
                      <m:t>𝒑</m:t>
                    </m:r>
                    <m:r>
                      <a:rPr lang="en-GB" sz="2800" b="1" i="0" smtClean="0">
                        <a:latin typeface="Cambria Math" panose="02040503050406030204" pitchFamily="18" charset="0"/>
                      </a:rPr>
                      <m:t>(</m:t>
                    </m:r>
                    <m:sSub>
                      <m:sSubPr>
                        <m:ctrlPr>
                          <a:rPr lang="en-GB" sz="2800" b="1" i="1">
                            <a:latin typeface="Cambria Math" panose="02040503050406030204" pitchFamily="18" charset="0"/>
                          </a:rPr>
                        </m:ctrlPr>
                      </m:sSubPr>
                      <m:e>
                        <m:r>
                          <a:rPr lang="en-GB" sz="2800" b="1" i="1">
                            <a:latin typeface="Cambria Math" panose="02040503050406030204" pitchFamily="18" charset="0"/>
                          </a:rPr>
                          <m:t>𝒕</m:t>
                        </m:r>
                      </m:e>
                      <m:sub>
                        <m:r>
                          <a:rPr lang="en-GB" sz="2800" b="1" i="1">
                            <a:latin typeface="Cambria Math" panose="02040503050406030204" pitchFamily="18" charset="0"/>
                          </a:rPr>
                          <m:t>𝒕𝒐𝒕𝒂𝒍</m:t>
                        </m:r>
                      </m:sub>
                    </m:sSub>
                  </m:oMath>
                </a14:m>
                <a:r>
                  <a:rPr lang="en-GB" sz="2800" b="1" dirty="0" smtClean="0"/>
                  <a:t>)</a:t>
                </a:r>
                <a:endParaRPr lang="en-GB" sz="28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2267744" y="3645024"/>
                <a:ext cx="5328592" cy="430887"/>
              </a:xfrm>
              <a:prstGeom prst="rect">
                <a:avLst/>
              </a:prstGeom>
              <a:blipFill rotWithShape="0">
                <a:blip r:embed="rId4"/>
                <a:stretch>
                  <a:fillRect t="-25352" b="-47887"/>
                </a:stretch>
              </a:blipFill>
            </p:spPr>
            <p:txBody>
              <a:bodyPr/>
              <a:lstStyle/>
              <a:p>
                <a:r>
                  <a:rPr lang="en-GB">
                    <a:noFill/>
                  </a:rPr>
                  <a:t> </a:t>
                </a:r>
              </a:p>
            </p:txBody>
          </p:sp>
        </mc:Fallback>
      </mc:AlternateContent>
      <p:sp>
        <p:nvSpPr>
          <p:cNvPr id="2" name="Right Brace 1"/>
          <p:cNvSpPr/>
          <p:nvPr/>
        </p:nvSpPr>
        <p:spPr>
          <a:xfrm rot="5400000">
            <a:off x="4896366" y="3608690"/>
            <a:ext cx="215363" cy="1296144"/>
          </a:xfrm>
          <a:prstGeom prst="righ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GB">
              <a:solidFill>
                <a:srgbClr val="FF0000"/>
              </a:solidFill>
            </a:endParaRPr>
          </a:p>
        </p:txBody>
      </p:sp>
      <p:sp>
        <p:nvSpPr>
          <p:cNvPr id="5" name="TextBox 4"/>
          <p:cNvSpPr txBox="1"/>
          <p:nvPr/>
        </p:nvSpPr>
        <p:spPr>
          <a:xfrm>
            <a:off x="4499992" y="4443671"/>
            <a:ext cx="1296144" cy="369332"/>
          </a:xfrm>
          <a:prstGeom prst="rect">
            <a:avLst/>
          </a:prstGeom>
          <a:noFill/>
        </p:spPr>
        <p:txBody>
          <a:bodyPr wrap="square" rtlCol="0">
            <a:spAutoFit/>
          </a:bodyPr>
          <a:lstStyle/>
          <a:p>
            <a:r>
              <a:rPr lang="en-GB" dirty="0" smtClean="0">
                <a:solidFill>
                  <a:srgbClr val="FF0000"/>
                </a:solidFill>
              </a:rPr>
              <a:t>likelihood</a:t>
            </a:r>
            <a:endParaRPr lang="en-GB" dirty="0">
              <a:solidFill>
                <a:srgbClr val="FF0000"/>
              </a:solidFill>
            </a:endParaRPr>
          </a:p>
        </p:txBody>
      </p:sp>
    </p:spTree>
    <p:extLst>
      <p:ext uri="{BB962C8B-B14F-4D97-AF65-F5344CB8AC3E}">
        <p14:creationId xmlns:p14="http://schemas.microsoft.com/office/powerpoint/2010/main" val="276019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3591" y="2492896"/>
                <a:ext cx="8489950" cy="3457575"/>
              </a:xfrm>
            </p:spPr>
            <p:txBody>
              <a:bodyPr/>
              <a:lstStyle/>
              <a:p>
                <a:r>
                  <a:rPr lang="en-GB" sz="2000" dirty="0" smtClean="0"/>
                  <a:t>Task: Predicting total life span of a man we just met, on the basis of the man’s current age.</a:t>
                </a:r>
              </a:p>
              <a:p>
                <a:pPr marL="0" indent="0">
                  <a:buNone/>
                </a:pPr>
                <a:endParaRPr lang="en-GB" sz="2000" dirty="0"/>
              </a:p>
              <a:p>
                <a:endParaRPr lang="en-GB" sz="2000" dirty="0" smtClean="0"/>
              </a:p>
              <a:p>
                <a:endParaRPr lang="en-GB" sz="2000" dirty="0" smtClean="0"/>
              </a:p>
              <a:p>
                <a:pPr marL="0" indent="0">
                  <a:buNone/>
                </a:pPr>
                <a:endParaRPr lang="en-GB" sz="2000" dirty="0"/>
              </a:p>
              <a:p>
                <a14:m>
                  <m:oMath xmlns:m="http://schemas.openxmlformats.org/officeDocument/2006/math">
                    <m:r>
                      <a:rPr lang="en-GB" sz="2000" b="1" i="1">
                        <a:latin typeface="Cambria Math" panose="02040503050406030204" pitchFamily="18" charset="0"/>
                        <a:ea typeface="Cambria Math" panose="02040503050406030204" pitchFamily="18" charset="0"/>
                      </a:rPr>
                      <m:t>𝒑</m:t>
                    </m:r>
                    <m:r>
                      <a:rPr lang="en-GB" sz="2000" b="1">
                        <a:latin typeface="Cambria Math" panose="02040503050406030204" pitchFamily="18" charset="0"/>
                      </a:rPr>
                      <m:t>(</m:t>
                    </m:r>
                    <m:sSub>
                      <m:sSubPr>
                        <m:ctrlPr>
                          <a:rPr lang="en-GB" sz="2000" b="1" i="1">
                            <a:latin typeface="Cambria Math" panose="02040503050406030204" pitchFamily="18" charset="0"/>
                          </a:rPr>
                        </m:ctrlPr>
                      </m:sSubPr>
                      <m:e>
                        <m:r>
                          <a:rPr lang="en-GB" sz="2000" b="1" i="1">
                            <a:latin typeface="Cambria Math" panose="02040503050406030204" pitchFamily="18" charset="0"/>
                          </a:rPr>
                          <m:t>𝒕</m:t>
                        </m:r>
                      </m:e>
                      <m:sub>
                        <m:r>
                          <a:rPr lang="en-GB" sz="2000" b="1" i="1">
                            <a:latin typeface="Cambria Math" panose="02040503050406030204" pitchFamily="18" charset="0"/>
                          </a:rPr>
                          <m:t>𝒕𝒐𝒕𝒂𝒍</m:t>
                        </m:r>
                      </m:sub>
                    </m:sSub>
                  </m:oMath>
                </a14:m>
                <a:r>
                  <a:rPr lang="en-GB" sz="2000" b="1" dirty="0" smtClean="0"/>
                  <a:t>) </a:t>
                </a:r>
                <a:r>
                  <a:rPr lang="en-GB" sz="2000" dirty="0" smtClean="0"/>
                  <a:t>= prior probability reflects our general expectations about the relevant class of events – about how likely it is that a man’s life span will be </a:t>
                </a:r>
                <a14:m>
                  <m:oMath xmlns:m="http://schemas.openxmlformats.org/officeDocument/2006/math">
                    <m:sSub>
                      <m:sSubPr>
                        <m:ctrlPr>
                          <a:rPr lang="en-GB" sz="2000" b="1" i="1">
                            <a:latin typeface="Cambria Math" panose="02040503050406030204" pitchFamily="18" charset="0"/>
                          </a:rPr>
                        </m:ctrlPr>
                      </m:sSubPr>
                      <m:e>
                        <m:r>
                          <a:rPr lang="en-GB" sz="2000" b="1" i="1">
                            <a:latin typeface="Cambria Math" panose="02040503050406030204" pitchFamily="18" charset="0"/>
                          </a:rPr>
                          <m:t>𝒕</m:t>
                        </m:r>
                      </m:e>
                      <m:sub>
                        <m:r>
                          <a:rPr lang="en-GB" sz="2000" b="1" i="1">
                            <a:latin typeface="Cambria Math" panose="02040503050406030204" pitchFamily="18" charset="0"/>
                          </a:rPr>
                          <m:t>𝒕𝒐𝒕𝒂𝒍</m:t>
                        </m:r>
                      </m:sub>
                    </m:sSub>
                    <m:r>
                      <a:rPr lang="en-GB" sz="2000" b="0" i="0" smtClean="0">
                        <a:latin typeface="Cambria Math" panose="02040503050406030204" pitchFamily="18" charset="0"/>
                      </a:rPr>
                      <m:t>. </m:t>
                    </m:r>
                  </m:oMath>
                </a14:m>
                <a:endParaRPr lang="en-GB" sz="2000" dirty="0" smtClean="0"/>
              </a:p>
              <a:p>
                <a:r>
                  <a:rPr lang="en-GB" sz="2000" dirty="0" smtClean="0"/>
                  <a:t>Actuarial data shows that the distribution of life spans in our society is approximately Gaussian – normally distributed- with mean</a:t>
                </a:r>
                <a:r>
                  <a:rPr lang="en-GB" sz="1800" dirty="0" smtClean="0"/>
                  <a:t> </a:t>
                </a:r>
                <a14:m>
                  <m:oMath xmlns:m="http://schemas.openxmlformats.org/officeDocument/2006/math">
                    <m:r>
                      <a:rPr lang="en-GB" sz="2400" i="1" smtClean="0">
                        <a:latin typeface="Cambria Math" panose="02040503050406030204" pitchFamily="18" charset="0"/>
                        <a:ea typeface="Cambria Math" panose="02040503050406030204" pitchFamily="18" charset="0"/>
                      </a:rPr>
                      <m:t>𝜇</m:t>
                    </m:r>
                    <m:r>
                      <a:rPr lang="en-GB" sz="2400" b="0" i="1" smtClean="0">
                        <a:latin typeface="Cambria Math" panose="02040503050406030204" pitchFamily="18" charset="0"/>
                        <a:ea typeface="Cambria Math" panose="02040503050406030204" pitchFamily="18" charset="0"/>
                      </a:rPr>
                      <m:t> </m:t>
                    </m:r>
                  </m:oMath>
                </a14:m>
                <a:r>
                  <a:rPr lang="en-GB" sz="2000" dirty="0" smtClean="0"/>
                  <a:t>of 75 years and </a:t>
                </a:r>
                <a:r>
                  <a:rPr lang="en-GB" sz="2000" dirty="0" err="1" smtClean="0"/>
                  <a:t>st.dev</a:t>
                </a:r>
                <a:r>
                  <a:rPr lang="en-GB" sz="2000" dirty="0" smtClean="0"/>
                  <a:t>. </a:t>
                </a:r>
                <a14:m>
                  <m:oMath xmlns:m="http://schemas.openxmlformats.org/officeDocument/2006/math">
                    <m:r>
                      <a:rPr lang="en-GB" sz="2400" i="1" smtClean="0">
                        <a:latin typeface="Cambria Math" panose="02040503050406030204" pitchFamily="18" charset="0"/>
                        <a:ea typeface="Cambria Math" panose="02040503050406030204" pitchFamily="18" charset="0"/>
                      </a:rPr>
                      <m:t>𝜎</m:t>
                    </m:r>
                  </m:oMath>
                </a14:m>
                <a:r>
                  <a:rPr lang="en-GB" sz="2400" dirty="0" smtClean="0"/>
                  <a:t> </a:t>
                </a:r>
                <a:r>
                  <a:rPr lang="en-GB" sz="2000" dirty="0"/>
                  <a:t>o</a:t>
                </a:r>
                <a:r>
                  <a:rPr lang="en-GB" sz="2000" dirty="0" smtClean="0"/>
                  <a:t>f 16 years.</a:t>
                </a:r>
              </a:p>
              <a:p>
                <a:endParaRPr lang="en-GB"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3591" y="2492896"/>
                <a:ext cx="8489950" cy="3457575"/>
              </a:xfrm>
              <a:blipFill rotWithShape="0">
                <a:blip r:embed="rId3"/>
                <a:stretch>
                  <a:fillRect l="-718" t="-882" b="-25220"/>
                </a:stretch>
              </a:blipFill>
            </p:spPr>
            <p:txBody>
              <a:bodyPr/>
              <a:lstStyle/>
              <a:p>
                <a:r>
                  <a:rPr lang="en-GB">
                    <a:noFill/>
                  </a:rPr>
                  <a:t> </a:t>
                </a:r>
              </a:p>
            </p:txBody>
          </p:sp>
        </mc:Fallback>
      </mc:AlternateContent>
      <p:sp>
        <p:nvSpPr>
          <p:cNvPr id="4" name="Title 3"/>
          <p:cNvSpPr>
            <a:spLocks noGrp="1"/>
          </p:cNvSpPr>
          <p:nvPr>
            <p:ph type="title"/>
          </p:nvPr>
        </p:nvSpPr>
        <p:spPr/>
        <p:txBody>
          <a:bodyPr/>
          <a:lstStyle/>
          <a:p>
            <a:r>
              <a:rPr lang="en-GB" dirty="0" smtClean="0"/>
              <a:t>Bayes Theorem</a:t>
            </a:r>
            <a:endParaRPr lang="en-GB" dirty="0"/>
          </a:p>
        </p:txBody>
      </p:sp>
      <mc:AlternateContent xmlns:mc="http://schemas.openxmlformats.org/markup-compatibility/2006" xmlns:a14="http://schemas.microsoft.com/office/drawing/2010/main">
        <mc:Choice Requires="a14">
          <p:sp>
            <p:nvSpPr>
              <p:cNvPr id="6" name="TextBox 5"/>
              <p:cNvSpPr txBox="1"/>
              <p:nvPr/>
            </p:nvSpPr>
            <p:spPr>
              <a:xfrm>
                <a:off x="2267744" y="3429000"/>
                <a:ext cx="5328592" cy="430887"/>
              </a:xfrm>
              <a:prstGeom prst="rect">
                <a:avLst/>
              </a:prstGeom>
              <a:noFill/>
            </p:spPr>
            <p:txBody>
              <a:bodyPr wrap="square" lIns="0" tIns="0" rIns="0" bIns="0" rtlCol="0">
                <a:spAutoFit/>
              </a:bodyPr>
              <a:lstStyle/>
              <a:p>
                <a14:m>
                  <m:oMath xmlns:m="http://schemas.openxmlformats.org/officeDocument/2006/math">
                    <m:r>
                      <a:rPr lang="en-GB" sz="2800" b="1" i="1" smtClean="0">
                        <a:latin typeface="Cambria Math" panose="02040503050406030204" pitchFamily="18" charset="0"/>
                      </a:rPr>
                      <m:t>𝒑</m:t>
                    </m:r>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𝒕</m:t>
                        </m:r>
                      </m:e>
                      <m:sub>
                        <m:r>
                          <a:rPr lang="en-GB" sz="2800" b="1" i="1" smtClean="0">
                            <a:latin typeface="Cambria Math" panose="02040503050406030204" pitchFamily="18" charset="0"/>
                          </a:rPr>
                          <m:t>𝒕𝒐𝒕𝒂𝒍</m:t>
                        </m:r>
                      </m:sub>
                    </m:sSub>
                    <m:r>
                      <a:rPr lang="en-GB" sz="2800" b="1" i="1" smtClean="0">
                        <a:latin typeface="Cambria Math" panose="02040503050406030204" pitchFamily="18" charset="0"/>
                      </a:rPr>
                      <m:t>|</m:t>
                    </m:r>
                    <m:r>
                      <a:rPr lang="en-GB" sz="2800" b="1" i="1" smtClean="0">
                        <a:latin typeface="Cambria Math" panose="02040503050406030204" pitchFamily="18" charset="0"/>
                      </a:rPr>
                      <m:t>𝒕</m:t>
                    </m:r>
                    <m:r>
                      <a:rPr lang="en-GB" sz="2800" b="1" i="1" smtClean="0">
                        <a:latin typeface="Cambria Math" panose="02040503050406030204" pitchFamily="18" charset="0"/>
                      </a:rPr>
                      <m:t>)∝</m:t>
                    </m:r>
                    <m:r>
                      <a:rPr lang="en-GB" sz="2800" b="1" i="1" smtClean="0">
                        <a:latin typeface="Cambria Math" panose="02040503050406030204" pitchFamily="18" charset="0"/>
                        <a:ea typeface="Cambria Math" panose="02040503050406030204" pitchFamily="18" charset="0"/>
                      </a:rPr>
                      <m:t>𝒑</m:t>
                    </m:r>
                    <m:d>
                      <m:dPr>
                        <m:ctrlPr>
                          <a:rPr lang="en-GB" sz="2800" b="1" i="1" smtClean="0">
                            <a:latin typeface="Cambria Math" panose="02040503050406030204" pitchFamily="18" charset="0"/>
                            <a:ea typeface="Cambria Math" panose="02040503050406030204" pitchFamily="18" charset="0"/>
                          </a:rPr>
                        </m:ctrlPr>
                      </m:dPr>
                      <m:e>
                        <m:r>
                          <a:rPr lang="en-GB" sz="2800" b="1" i="1" smtClean="0">
                            <a:latin typeface="Cambria Math" panose="02040503050406030204" pitchFamily="18" charset="0"/>
                            <a:ea typeface="Cambria Math" panose="02040503050406030204" pitchFamily="18" charset="0"/>
                          </a:rPr>
                          <m:t>𝒕</m:t>
                        </m:r>
                      </m:e>
                      <m:e>
                        <m:sSub>
                          <m:sSubPr>
                            <m:ctrlPr>
                              <a:rPr lang="en-GB" sz="2800" b="1" i="1">
                                <a:latin typeface="Cambria Math" panose="02040503050406030204" pitchFamily="18" charset="0"/>
                              </a:rPr>
                            </m:ctrlPr>
                          </m:sSubPr>
                          <m:e>
                            <m:r>
                              <a:rPr lang="en-GB" sz="2800" b="1" i="1">
                                <a:latin typeface="Cambria Math" panose="02040503050406030204" pitchFamily="18" charset="0"/>
                              </a:rPr>
                              <m:t>𝒕</m:t>
                            </m:r>
                          </m:e>
                          <m:sub>
                            <m:r>
                              <a:rPr lang="en-GB" sz="2800" b="1" i="1">
                                <a:latin typeface="Cambria Math" panose="02040503050406030204" pitchFamily="18" charset="0"/>
                              </a:rPr>
                              <m:t>𝒕𝒐𝒕𝒂𝒍</m:t>
                            </m:r>
                          </m:sub>
                        </m:sSub>
                      </m:e>
                    </m:d>
                    <m:r>
                      <a:rPr lang="en-GB" sz="2800" b="1" i="1">
                        <a:latin typeface="Cambria Math" panose="02040503050406030204" pitchFamily="18" charset="0"/>
                        <a:ea typeface="Cambria Math" panose="02040503050406030204" pitchFamily="18" charset="0"/>
                      </a:rPr>
                      <m:t>𝒑</m:t>
                    </m:r>
                    <m:r>
                      <a:rPr lang="en-GB" sz="2800" b="1" i="0" smtClean="0">
                        <a:latin typeface="Cambria Math" panose="02040503050406030204" pitchFamily="18" charset="0"/>
                      </a:rPr>
                      <m:t>(</m:t>
                    </m:r>
                    <m:sSub>
                      <m:sSubPr>
                        <m:ctrlPr>
                          <a:rPr lang="en-GB" sz="2800" b="1" i="1">
                            <a:latin typeface="Cambria Math" panose="02040503050406030204" pitchFamily="18" charset="0"/>
                          </a:rPr>
                        </m:ctrlPr>
                      </m:sSubPr>
                      <m:e>
                        <m:r>
                          <a:rPr lang="en-GB" sz="2800" b="1" i="1">
                            <a:latin typeface="Cambria Math" panose="02040503050406030204" pitchFamily="18" charset="0"/>
                          </a:rPr>
                          <m:t>𝒕</m:t>
                        </m:r>
                      </m:e>
                      <m:sub>
                        <m:r>
                          <a:rPr lang="en-GB" sz="2800" b="1" i="1">
                            <a:latin typeface="Cambria Math" panose="02040503050406030204" pitchFamily="18" charset="0"/>
                          </a:rPr>
                          <m:t>𝒕𝒐𝒕𝒂𝒍</m:t>
                        </m:r>
                      </m:sub>
                    </m:sSub>
                  </m:oMath>
                </a14:m>
                <a:r>
                  <a:rPr lang="en-GB" sz="2800" b="1" dirty="0" smtClean="0"/>
                  <a:t>)</a:t>
                </a:r>
                <a:endParaRPr lang="en-GB" sz="28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2267744" y="3429000"/>
                <a:ext cx="5328592" cy="430887"/>
              </a:xfrm>
              <a:prstGeom prst="rect">
                <a:avLst/>
              </a:prstGeom>
              <a:blipFill rotWithShape="0">
                <a:blip r:embed="rId4"/>
                <a:stretch>
                  <a:fillRect t="-25714" b="-50000"/>
                </a:stretch>
              </a:blipFill>
            </p:spPr>
            <p:txBody>
              <a:bodyPr/>
              <a:lstStyle/>
              <a:p>
                <a:r>
                  <a:rPr lang="en-GB">
                    <a:noFill/>
                  </a:rPr>
                  <a:t> </a:t>
                </a:r>
              </a:p>
            </p:txBody>
          </p:sp>
        </mc:Fallback>
      </mc:AlternateContent>
      <p:sp>
        <p:nvSpPr>
          <p:cNvPr id="2" name="Right Brace 1"/>
          <p:cNvSpPr/>
          <p:nvPr/>
        </p:nvSpPr>
        <p:spPr>
          <a:xfrm rot="5400000">
            <a:off x="6480542" y="3440288"/>
            <a:ext cx="215363" cy="1296144"/>
          </a:xfrm>
          <a:prstGeom prst="righ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GB">
              <a:solidFill>
                <a:srgbClr val="FF0000"/>
              </a:solidFill>
            </a:endParaRPr>
          </a:p>
        </p:txBody>
      </p:sp>
      <p:sp>
        <p:nvSpPr>
          <p:cNvPr id="5" name="TextBox 4"/>
          <p:cNvSpPr txBox="1"/>
          <p:nvPr/>
        </p:nvSpPr>
        <p:spPr>
          <a:xfrm>
            <a:off x="6303050" y="4232610"/>
            <a:ext cx="1296144" cy="369332"/>
          </a:xfrm>
          <a:prstGeom prst="rect">
            <a:avLst/>
          </a:prstGeom>
          <a:noFill/>
        </p:spPr>
        <p:txBody>
          <a:bodyPr wrap="square" rtlCol="0">
            <a:spAutoFit/>
          </a:bodyPr>
          <a:lstStyle/>
          <a:p>
            <a:r>
              <a:rPr lang="en-GB" dirty="0" smtClean="0">
                <a:solidFill>
                  <a:srgbClr val="FF0000"/>
                </a:solidFill>
              </a:rPr>
              <a:t>prior</a:t>
            </a:r>
            <a:endParaRPr lang="en-GB" dirty="0">
              <a:solidFill>
                <a:srgbClr val="FF0000"/>
              </a:solidFill>
            </a:endParaRPr>
          </a:p>
        </p:txBody>
      </p:sp>
    </p:spTree>
    <p:extLst>
      <p:ext uri="{BB962C8B-B14F-4D97-AF65-F5344CB8AC3E}">
        <p14:creationId xmlns:p14="http://schemas.microsoft.com/office/powerpoint/2010/main" val="11115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3591" y="2492896"/>
                <a:ext cx="8489950" cy="3457575"/>
              </a:xfrm>
            </p:spPr>
            <p:txBody>
              <a:bodyPr/>
              <a:lstStyle/>
              <a:p>
                <a:r>
                  <a:rPr lang="en-GB" sz="2000" dirty="0" smtClean="0"/>
                  <a:t>Task: Predicting total life span of a man we just met, on the basis of the man’s current age.</a:t>
                </a:r>
              </a:p>
              <a:p>
                <a:pPr marL="0" indent="0">
                  <a:buNone/>
                </a:pPr>
                <a:endParaRPr lang="en-GB" sz="2000" dirty="0"/>
              </a:p>
              <a:p>
                <a:endParaRPr lang="en-GB" sz="2000" dirty="0" smtClean="0"/>
              </a:p>
              <a:p>
                <a:endParaRPr lang="en-GB" sz="2000" dirty="0" smtClean="0"/>
              </a:p>
              <a:p>
                <a:pPr marL="0" indent="0">
                  <a:buNone/>
                </a:pPr>
                <a:endParaRPr lang="en-GB" sz="2000" dirty="0"/>
              </a:p>
              <a:p>
                <a:r>
                  <a:rPr lang="en-GB" sz="2000" dirty="0" smtClean="0">
                    <a:ea typeface="Cambria Math" panose="02040503050406030204" pitchFamily="18" charset="0"/>
                  </a:rPr>
                  <a:t>Combining the prior with the likelihood yields a probability distribution </a:t>
                </a:r>
                <a14:m>
                  <m:oMath xmlns:m="http://schemas.openxmlformats.org/officeDocument/2006/math">
                    <m:r>
                      <a:rPr lang="en-GB" sz="2000" b="1" i="1">
                        <a:latin typeface="Cambria Math" panose="02040503050406030204" pitchFamily="18" charset="0"/>
                      </a:rPr>
                      <m:t>𝒑</m:t>
                    </m:r>
                    <m:r>
                      <a:rPr lang="en-GB" sz="2000" b="1" i="1">
                        <a:latin typeface="Cambria Math" panose="02040503050406030204" pitchFamily="18" charset="0"/>
                      </a:rPr>
                      <m:t>(</m:t>
                    </m:r>
                    <m:sSub>
                      <m:sSubPr>
                        <m:ctrlPr>
                          <a:rPr lang="en-GB" sz="2000" b="1" i="1">
                            <a:latin typeface="Cambria Math" panose="02040503050406030204" pitchFamily="18" charset="0"/>
                          </a:rPr>
                        </m:ctrlPr>
                      </m:sSubPr>
                      <m:e>
                        <m:r>
                          <a:rPr lang="en-GB" sz="2000" b="1" i="1">
                            <a:latin typeface="Cambria Math" panose="02040503050406030204" pitchFamily="18" charset="0"/>
                          </a:rPr>
                          <m:t>𝒕</m:t>
                        </m:r>
                      </m:e>
                      <m:sub>
                        <m:r>
                          <a:rPr lang="en-GB" sz="2000" b="1" i="1">
                            <a:latin typeface="Cambria Math" panose="02040503050406030204" pitchFamily="18" charset="0"/>
                          </a:rPr>
                          <m:t>𝒕𝒐𝒕𝒂𝒍</m:t>
                        </m:r>
                      </m:sub>
                    </m:sSub>
                    <m:r>
                      <a:rPr lang="en-GB" sz="2000" b="1" i="1">
                        <a:latin typeface="Cambria Math" panose="02040503050406030204" pitchFamily="18" charset="0"/>
                      </a:rPr>
                      <m:t>|</m:t>
                    </m:r>
                    <m:r>
                      <a:rPr lang="en-GB" sz="2000" b="1" i="1">
                        <a:latin typeface="Cambria Math" panose="02040503050406030204" pitchFamily="18" charset="0"/>
                      </a:rPr>
                      <m:t>𝒕</m:t>
                    </m:r>
                    <m:r>
                      <a:rPr lang="en-GB" sz="2000" b="1" i="1">
                        <a:latin typeface="Cambria Math" panose="02040503050406030204" pitchFamily="18" charset="0"/>
                      </a:rPr>
                      <m:t>)</m:t>
                    </m:r>
                  </m:oMath>
                </a14:m>
                <a:r>
                  <a:rPr lang="en-GB" sz="2000" b="1" dirty="0" smtClean="0">
                    <a:ea typeface="Cambria Math" panose="02040503050406030204" pitchFamily="18" charset="0"/>
                  </a:rPr>
                  <a:t> </a:t>
                </a:r>
                <a:r>
                  <a:rPr lang="en-GB" sz="2000" dirty="0" smtClean="0">
                    <a:ea typeface="Cambria Math" panose="02040503050406030204" pitchFamily="18" charset="0"/>
                  </a:rPr>
                  <a:t>over all possible total life spans </a:t>
                </a:r>
                <a14:m>
                  <m:oMath xmlns:m="http://schemas.openxmlformats.org/officeDocument/2006/math">
                    <m:sSub>
                      <m:sSubPr>
                        <m:ctrlPr>
                          <a:rPr lang="en-GB" sz="2000" b="1" i="1">
                            <a:latin typeface="Cambria Math" panose="02040503050406030204" pitchFamily="18" charset="0"/>
                          </a:rPr>
                        </m:ctrlPr>
                      </m:sSubPr>
                      <m:e>
                        <m:r>
                          <a:rPr lang="en-GB" sz="2000" b="1" i="1">
                            <a:latin typeface="Cambria Math" panose="02040503050406030204" pitchFamily="18" charset="0"/>
                          </a:rPr>
                          <m:t>𝒕</m:t>
                        </m:r>
                      </m:e>
                      <m:sub>
                        <m:r>
                          <a:rPr lang="en-GB" sz="2000" b="1" i="1">
                            <a:latin typeface="Cambria Math" panose="02040503050406030204" pitchFamily="18" charset="0"/>
                          </a:rPr>
                          <m:t>𝒕𝒐𝒕𝒂𝒍</m:t>
                        </m:r>
                      </m:sub>
                    </m:sSub>
                  </m:oMath>
                </a14:m>
                <a:r>
                  <a:rPr lang="en-GB" sz="2000" dirty="0" smtClean="0">
                    <a:ea typeface="Cambria Math" panose="02040503050406030204" pitchFamily="18" charset="0"/>
                  </a:rPr>
                  <a:t> for a man encountered at age </a:t>
                </a:r>
                <a14:m>
                  <m:oMath xmlns:m="http://schemas.openxmlformats.org/officeDocument/2006/math">
                    <m:r>
                      <a:rPr lang="en-GB" sz="2000" b="0" i="1">
                        <a:latin typeface="Cambria Math" panose="02040503050406030204" pitchFamily="18" charset="0"/>
                      </a:rPr>
                      <m:t>𝑡</m:t>
                    </m:r>
                  </m:oMath>
                </a14:m>
                <a:endParaRPr lang="en-GB" sz="2000" dirty="0" smtClean="0"/>
              </a:p>
              <a:p>
                <a:r>
                  <a:rPr lang="en-GB" sz="2000" dirty="0" smtClean="0"/>
                  <a:t>A good guess for </a:t>
                </a:r>
                <a14:m>
                  <m:oMath xmlns:m="http://schemas.openxmlformats.org/officeDocument/2006/math">
                    <m:sSub>
                      <m:sSubPr>
                        <m:ctrlPr>
                          <a:rPr lang="en-GB" sz="2000" b="1" i="1">
                            <a:latin typeface="Cambria Math" panose="02040503050406030204" pitchFamily="18" charset="0"/>
                          </a:rPr>
                        </m:ctrlPr>
                      </m:sSubPr>
                      <m:e>
                        <m:r>
                          <a:rPr lang="en-GB" sz="2000" b="1" i="1">
                            <a:latin typeface="Cambria Math" panose="02040503050406030204" pitchFamily="18" charset="0"/>
                          </a:rPr>
                          <m:t>𝒕</m:t>
                        </m:r>
                      </m:e>
                      <m:sub>
                        <m:r>
                          <a:rPr lang="en-GB" sz="2000" b="1" i="1">
                            <a:latin typeface="Cambria Math" panose="02040503050406030204" pitchFamily="18" charset="0"/>
                          </a:rPr>
                          <m:t>𝒕𝒐𝒕𝒂𝒍</m:t>
                        </m:r>
                      </m:sub>
                    </m:sSub>
                  </m:oMath>
                </a14:m>
                <a:r>
                  <a:rPr lang="en-GB" sz="2000" dirty="0" smtClean="0"/>
                  <a:t> is the median of this distribution (point at which it is equally likely that true life span is longer or shorter)</a:t>
                </a:r>
              </a:p>
              <a:p>
                <a:endParaRPr lang="en-GB"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3591" y="2492896"/>
                <a:ext cx="8489950" cy="3457575"/>
              </a:xfrm>
              <a:blipFill rotWithShape="0">
                <a:blip r:embed="rId3"/>
                <a:stretch>
                  <a:fillRect l="-646" t="-882" r="-1436" b="-13580"/>
                </a:stretch>
              </a:blipFill>
            </p:spPr>
            <p:txBody>
              <a:bodyPr/>
              <a:lstStyle/>
              <a:p>
                <a:r>
                  <a:rPr lang="en-GB">
                    <a:noFill/>
                  </a:rPr>
                  <a:t> </a:t>
                </a:r>
              </a:p>
            </p:txBody>
          </p:sp>
        </mc:Fallback>
      </mc:AlternateContent>
      <p:sp>
        <p:nvSpPr>
          <p:cNvPr id="4" name="Title 3"/>
          <p:cNvSpPr>
            <a:spLocks noGrp="1"/>
          </p:cNvSpPr>
          <p:nvPr>
            <p:ph type="title"/>
          </p:nvPr>
        </p:nvSpPr>
        <p:spPr/>
        <p:txBody>
          <a:bodyPr/>
          <a:lstStyle/>
          <a:p>
            <a:r>
              <a:rPr lang="en-GB" dirty="0" smtClean="0"/>
              <a:t>Bayes Theorem</a:t>
            </a:r>
            <a:endParaRPr lang="en-GB" dirty="0"/>
          </a:p>
        </p:txBody>
      </p:sp>
      <mc:AlternateContent xmlns:mc="http://schemas.openxmlformats.org/markup-compatibility/2006" xmlns:a14="http://schemas.microsoft.com/office/drawing/2010/main">
        <mc:Choice Requires="a14">
          <p:sp>
            <p:nvSpPr>
              <p:cNvPr id="6" name="TextBox 5"/>
              <p:cNvSpPr txBox="1"/>
              <p:nvPr/>
            </p:nvSpPr>
            <p:spPr>
              <a:xfrm>
                <a:off x="2267744" y="3429000"/>
                <a:ext cx="5328592" cy="430887"/>
              </a:xfrm>
              <a:prstGeom prst="rect">
                <a:avLst/>
              </a:prstGeom>
              <a:noFill/>
            </p:spPr>
            <p:txBody>
              <a:bodyPr wrap="square" lIns="0" tIns="0" rIns="0" bIns="0" rtlCol="0">
                <a:spAutoFit/>
              </a:bodyPr>
              <a:lstStyle/>
              <a:p>
                <a14:m>
                  <m:oMath xmlns:m="http://schemas.openxmlformats.org/officeDocument/2006/math">
                    <m:r>
                      <a:rPr lang="en-GB" sz="2800" b="1" i="1" smtClean="0">
                        <a:latin typeface="Cambria Math" panose="02040503050406030204" pitchFamily="18" charset="0"/>
                      </a:rPr>
                      <m:t>𝒑</m:t>
                    </m:r>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𝒕</m:t>
                        </m:r>
                      </m:e>
                      <m:sub>
                        <m:r>
                          <a:rPr lang="en-GB" sz="2800" b="1" i="1" smtClean="0">
                            <a:latin typeface="Cambria Math" panose="02040503050406030204" pitchFamily="18" charset="0"/>
                          </a:rPr>
                          <m:t>𝒕𝒐𝒕𝒂𝒍</m:t>
                        </m:r>
                      </m:sub>
                    </m:sSub>
                    <m:r>
                      <a:rPr lang="en-GB" sz="2800" b="1" i="1" smtClean="0">
                        <a:latin typeface="Cambria Math" panose="02040503050406030204" pitchFamily="18" charset="0"/>
                      </a:rPr>
                      <m:t>|</m:t>
                    </m:r>
                    <m:r>
                      <a:rPr lang="en-GB" sz="2800" b="1" i="1" smtClean="0">
                        <a:latin typeface="Cambria Math" panose="02040503050406030204" pitchFamily="18" charset="0"/>
                      </a:rPr>
                      <m:t>𝒕</m:t>
                    </m:r>
                    <m:r>
                      <a:rPr lang="en-GB" sz="2800" b="1" i="1" smtClean="0">
                        <a:latin typeface="Cambria Math" panose="02040503050406030204" pitchFamily="18" charset="0"/>
                      </a:rPr>
                      <m:t>)∝</m:t>
                    </m:r>
                    <m:r>
                      <a:rPr lang="en-GB" sz="2800" b="1" i="1" smtClean="0">
                        <a:latin typeface="Cambria Math" panose="02040503050406030204" pitchFamily="18" charset="0"/>
                        <a:ea typeface="Cambria Math" panose="02040503050406030204" pitchFamily="18" charset="0"/>
                      </a:rPr>
                      <m:t>𝒑</m:t>
                    </m:r>
                    <m:d>
                      <m:dPr>
                        <m:ctrlPr>
                          <a:rPr lang="en-GB" sz="2800" b="1" i="1" smtClean="0">
                            <a:latin typeface="Cambria Math" panose="02040503050406030204" pitchFamily="18" charset="0"/>
                            <a:ea typeface="Cambria Math" panose="02040503050406030204" pitchFamily="18" charset="0"/>
                          </a:rPr>
                        </m:ctrlPr>
                      </m:dPr>
                      <m:e>
                        <m:r>
                          <a:rPr lang="en-GB" sz="2800" b="1" i="1" smtClean="0">
                            <a:latin typeface="Cambria Math" panose="02040503050406030204" pitchFamily="18" charset="0"/>
                            <a:ea typeface="Cambria Math" panose="02040503050406030204" pitchFamily="18" charset="0"/>
                          </a:rPr>
                          <m:t>𝒕</m:t>
                        </m:r>
                      </m:e>
                      <m:e>
                        <m:sSub>
                          <m:sSubPr>
                            <m:ctrlPr>
                              <a:rPr lang="en-GB" sz="2800" b="1" i="1">
                                <a:latin typeface="Cambria Math" panose="02040503050406030204" pitchFamily="18" charset="0"/>
                              </a:rPr>
                            </m:ctrlPr>
                          </m:sSubPr>
                          <m:e>
                            <m:r>
                              <a:rPr lang="en-GB" sz="2800" b="1" i="1">
                                <a:latin typeface="Cambria Math" panose="02040503050406030204" pitchFamily="18" charset="0"/>
                              </a:rPr>
                              <m:t>𝒕</m:t>
                            </m:r>
                          </m:e>
                          <m:sub>
                            <m:r>
                              <a:rPr lang="en-GB" sz="2800" b="1" i="1">
                                <a:latin typeface="Cambria Math" panose="02040503050406030204" pitchFamily="18" charset="0"/>
                              </a:rPr>
                              <m:t>𝒕𝒐𝒕𝒂𝒍</m:t>
                            </m:r>
                          </m:sub>
                        </m:sSub>
                      </m:e>
                    </m:d>
                    <m:r>
                      <a:rPr lang="en-GB" sz="2800" b="1" i="1">
                        <a:latin typeface="Cambria Math" panose="02040503050406030204" pitchFamily="18" charset="0"/>
                        <a:ea typeface="Cambria Math" panose="02040503050406030204" pitchFamily="18" charset="0"/>
                      </a:rPr>
                      <m:t>𝒑</m:t>
                    </m:r>
                    <m:r>
                      <a:rPr lang="en-GB" sz="2800" b="1" i="0" smtClean="0">
                        <a:latin typeface="Cambria Math" panose="02040503050406030204" pitchFamily="18" charset="0"/>
                      </a:rPr>
                      <m:t>(</m:t>
                    </m:r>
                    <m:sSub>
                      <m:sSubPr>
                        <m:ctrlPr>
                          <a:rPr lang="en-GB" sz="2800" b="1" i="1">
                            <a:latin typeface="Cambria Math" panose="02040503050406030204" pitchFamily="18" charset="0"/>
                          </a:rPr>
                        </m:ctrlPr>
                      </m:sSubPr>
                      <m:e>
                        <m:r>
                          <a:rPr lang="en-GB" sz="2800" b="1" i="1">
                            <a:latin typeface="Cambria Math" panose="02040503050406030204" pitchFamily="18" charset="0"/>
                          </a:rPr>
                          <m:t>𝒕</m:t>
                        </m:r>
                      </m:e>
                      <m:sub>
                        <m:r>
                          <a:rPr lang="en-GB" sz="2800" b="1" i="1">
                            <a:latin typeface="Cambria Math" panose="02040503050406030204" pitchFamily="18" charset="0"/>
                          </a:rPr>
                          <m:t>𝒕𝒐𝒕𝒂𝒍</m:t>
                        </m:r>
                      </m:sub>
                    </m:sSub>
                  </m:oMath>
                </a14:m>
                <a:r>
                  <a:rPr lang="en-GB" sz="2800" b="1" dirty="0" smtClean="0"/>
                  <a:t>)</a:t>
                </a:r>
                <a:endParaRPr lang="en-GB" sz="28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2267744" y="3429000"/>
                <a:ext cx="5328592" cy="430887"/>
              </a:xfrm>
              <a:prstGeom prst="rect">
                <a:avLst/>
              </a:prstGeom>
              <a:blipFill rotWithShape="0">
                <a:blip r:embed="rId4"/>
                <a:stretch>
                  <a:fillRect t="-25714" b="-50000"/>
                </a:stretch>
              </a:blipFill>
            </p:spPr>
            <p:txBody>
              <a:bodyPr/>
              <a:lstStyle/>
              <a:p>
                <a:r>
                  <a:rPr lang="en-GB">
                    <a:noFill/>
                  </a:rPr>
                  <a:t> </a:t>
                </a:r>
              </a:p>
            </p:txBody>
          </p:sp>
        </mc:Fallback>
      </mc:AlternateContent>
      <p:sp>
        <p:nvSpPr>
          <p:cNvPr id="2" name="Right Brace 1"/>
          <p:cNvSpPr/>
          <p:nvPr/>
        </p:nvSpPr>
        <p:spPr>
          <a:xfrm rot="5400000">
            <a:off x="4896366" y="3392666"/>
            <a:ext cx="215363" cy="1296144"/>
          </a:xfrm>
          <a:prstGeom prst="righ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GB">
              <a:solidFill>
                <a:srgbClr val="FF0000"/>
              </a:solidFill>
            </a:endParaRPr>
          </a:p>
        </p:txBody>
      </p:sp>
      <p:sp>
        <p:nvSpPr>
          <p:cNvPr id="7" name="TextBox 6"/>
          <p:cNvSpPr txBox="1"/>
          <p:nvPr/>
        </p:nvSpPr>
        <p:spPr>
          <a:xfrm>
            <a:off x="4568566" y="4206914"/>
            <a:ext cx="1296144" cy="369332"/>
          </a:xfrm>
          <a:prstGeom prst="rect">
            <a:avLst/>
          </a:prstGeom>
          <a:noFill/>
        </p:spPr>
        <p:txBody>
          <a:bodyPr wrap="square" rtlCol="0">
            <a:spAutoFit/>
          </a:bodyPr>
          <a:lstStyle/>
          <a:p>
            <a:r>
              <a:rPr lang="en-GB" dirty="0" smtClean="0">
                <a:solidFill>
                  <a:srgbClr val="FF0000"/>
                </a:solidFill>
              </a:rPr>
              <a:t>likelihood</a:t>
            </a:r>
            <a:endParaRPr lang="en-GB" dirty="0">
              <a:solidFill>
                <a:srgbClr val="FF0000"/>
              </a:solidFill>
            </a:endParaRPr>
          </a:p>
        </p:txBody>
      </p:sp>
      <p:sp>
        <p:nvSpPr>
          <p:cNvPr id="8" name="Right Brace 7"/>
          <p:cNvSpPr/>
          <p:nvPr/>
        </p:nvSpPr>
        <p:spPr>
          <a:xfrm rot="5400000">
            <a:off x="6480542" y="3440288"/>
            <a:ext cx="215363" cy="1296144"/>
          </a:xfrm>
          <a:prstGeom prst="righ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GB">
              <a:solidFill>
                <a:srgbClr val="FF0000"/>
              </a:solidFill>
            </a:endParaRPr>
          </a:p>
        </p:txBody>
      </p:sp>
      <p:sp>
        <p:nvSpPr>
          <p:cNvPr id="9" name="TextBox 8"/>
          <p:cNvSpPr txBox="1"/>
          <p:nvPr/>
        </p:nvSpPr>
        <p:spPr>
          <a:xfrm>
            <a:off x="6303050" y="4232610"/>
            <a:ext cx="1296144" cy="369332"/>
          </a:xfrm>
          <a:prstGeom prst="rect">
            <a:avLst/>
          </a:prstGeom>
          <a:noFill/>
        </p:spPr>
        <p:txBody>
          <a:bodyPr wrap="square" rtlCol="0">
            <a:spAutoFit/>
          </a:bodyPr>
          <a:lstStyle/>
          <a:p>
            <a:r>
              <a:rPr lang="en-GB" dirty="0" smtClean="0">
                <a:solidFill>
                  <a:srgbClr val="FF0000"/>
                </a:solidFill>
              </a:rPr>
              <a:t>prior</a:t>
            </a:r>
            <a:endParaRPr lang="en-GB" dirty="0">
              <a:solidFill>
                <a:srgbClr val="FF0000"/>
              </a:solidFill>
            </a:endParaRPr>
          </a:p>
        </p:txBody>
      </p:sp>
      <p:sp>
        <p:nvSpPr>
          <p:cNvPr id="10" name="Line Callout 1 9"/>
          <p:cNvSpPr/>
          <p:nvPr/>
        </p:nvSpPr>
        <p:spPr>
          <a:xfrm>
            <a:off x="5239025" y="6323194"/>
            <a:ext cx="3563888" cy="431031"/>
          </a:xfrm>
          <a:prstGeom prst="borderCallout1">
            <a:avLst>
              <a:gd name="adj1" fmla="val 44940"/>
              <a:gd name="adj2" fmla="val -2631"/>
              <a:gd name="adj3" fmla="val -81473"/>
              <a:gd name="adj4" fmla="val -20462"/>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chemeClr val="tx1"/>
                </a:solidFill>
              </a:rPr>
              <a:t>Bayesian prediction function</a:t>
            </a:r>
            <a:endParaRPr lang="en-GB" dirty="0">
              <a:solidFill>
                <a:schemeClr val="tx1"/>
              </a:solidFill>
            </a:endParaRPr>
          </a:p>
        </p:txBody>
      </p:sp>
      <p:sp>
        <p:nvSpPr>
          <p:cNvPr id="11" name="Right Brace 10"/>
          <p:cNvSpPr/>
          <p:nvPr/>
        </p:nvSpPr>
        <p:spPr>
          <a:xfrm rot="5400000">
            <a:off x="3002467" y="3444686"/>
            <a:ext cx="215363" cy="1296144"/>
          </a:xfrm>
          <a:prstGeom prst="rightBrace">
            <a:avLst/>
          </a:pr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GB">
              <a:solidFill>
                <a:srgbClr val="FF0000"/>
              </a:solidFill>
            </a:endParaRPr>
          </a:p>
        </p:txBody>
      </p:sp>
      <p:sp>
        <p:nvSpPr>
          <p:cNvPr id="12" name="TextBox 11"/>
          <p:cNvSpPr txBox="1"/>
          <p:nvPr/>
        </p:nvSpPr>
        <p:spPr>
          <a:xfrm>
            <a:off x="2627784" y="4232610"/>
            <a:ext cx="1296144" cy="369332"/>
          </a:xfrm>
          <a:prstGeom prst="rect">
            <a:avLst/>
          </a:prstGeom>
          <a:noFill/>
        </p:spPr>
        <p:txBody>
          <a:bodyPr wrap="square" rtlCol="0">
            <a:spAutoFit/>
          </a:bodyPr>
          <a:lstStyle/>
          <a:p>
            <a:r>
              <a:rPr lang="en-GB" dirty="0" smtClean="0">
                <a:solidFill>
                  <a:srgbClr val="FF0000"/>
                </a:solidFill>
              </a:rPr>
              <a:t>posterior</a:t>
            </a:r>
            <a:endParaRPr lang="en-GB" dirty="0">
              <a:solidFill>
                <a:srgbClr val="FF0000"/>
              </a:solidFill>
            </a:endParaRPr>
          </a:p>
        </p:txBody>
      </p:sp>
      <p:sp>
        <p:nvSpPr>
          <p:cNvPr id="5" name="Rectangular Callout 4"/>
          <p:cNvSpPr/>
          <p:nvPr/>
        </p:nvSpPr>
        <p:spPr>
          <a:xfrm>
            <a:off x="280146" y="3429000"/>
            <a:ext cx="1461884" cy="694276"/>
          </a:xfrm>
          <a:prstGeom prst="wedgeRectCallout">
            <a:avLst>
              <a:gd name="adj1" fmla="val 78897"/>
              <a:gd name="adj2" fmla="val 10578"/>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GB" dirty="0" smtClean="0">
                <a:solidFill>
                  <a:srgbClr val="FF0000"/>
                </a:solidFill>
              </a:rPr>
              <a:t>my updated beliefs</a:t>
            </a:r>
            <a:endParaRPr lang="en-GB" dirty="0">
              <a:solidFill>
                <a:srgbClr val="FF0000"/>
              </a:solidFill>
            </a:endParaRPr>
          </a:p>
        </p:txBody>
      </p:sp>
      <p:sp>
        <p:nvSpPr>
          <p:cNvPr id="13" name="Rectangular Callout 12"/>
          <p:cNvSpPr/>
          <p:nvPr/>
        </p:nvSpPr>
        <p:spPr>
          <a:xfrm>
            <a:off x="7574576" y="2991987"/>
            <a:ext cx="1461884" cy="694276"/>
          </a:xfrm>
          <a:prstGeom prst="wedgeRectCallout">
            <a:avLst>
              <a:gd name="adj1" fmla="val -78728"/>
              <a:gd name="adj2" fmla="val 40870"/>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GB" dirty="0">
                <a:solidFill>
                  <a:srgbClr val="FF0000"/>
                </a:solidFill>
              </a:rPr>
              <a:t>p</a:t>
            </a:r>
            <a:r>
              <a:rPr lang="en-GB" dirty="0" smtClean="0">
                <a:solidFill>
                  <a:srgbClr val="FF0000"/>
                </a:solidFill>
              </a:rPr>
              <a:t>rior beliefs</a:t>
            </a:r>
            <a:endParaRPr lang="en-GB" dirty="0">
              <a:solidFill>
                <a:srgbClr val="FF0000"/>
              </a:solidFill>
            </a:endParaRPr>
          </a:p>
        </p:txBody>
      </p:sp>
    </p:spTree>
    <p:extLst>
      <p:ext uri="{BB962C8B-B14F-4D97-AF65-F5344CB8AC3E}">
        <p14:creationId xmlns:p14="http://schemas.microsoft.com/office/powerpoint/2010/main" val="385261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91" y="2492896"/>
            <a:ext cx="8489950" cy="3457575"/>
          </a:xfrm>
        </p:spPr>
        <p:txBody>
          <a:bodyPr/>
          <a:lstStyle/>
          <a:p>
            <a:pPr marL="0" indent="0">
              <a:buNone/>
            </a:pPr>
            <a:endParaRPr lang="en-GB" sz="2000" dirty="0"/>
          </a:p>
        </p:txBody>
      </p:sp>
      <p:sp>
        <p:nvSpPr>
          <p:cNvPr id="4" name="Title 3"/>
          <p:cNvSpPr>
            <a:spLocks noGrp="1"/>
          </p:cNvSpPr>
          <p:nvPr>
            <p:ph type="title"/>
          </p:nvPr>
        </p:nvSpPr>
        <p:spPr>
          <a:xfrm>
            <a:off x="323591" y="628803"/>
            <a:ext cx="8489950" cy="1296988"/>
          </a:xfrm>
        </p:spPr>
        <p:txBody>
          <a:bodyPr/>
          <a:lstStyle/>
          <a:p>
            <a:r>
              <a:rPr lang="en-GB" dirty="0" smtClean="0"/>
              <a:t>Different priors for different phenomena</a:t>
            </a:r>
            <a:endParaRPr lang="en-GB" dirty="0"/>
          </a:p>
        </p:txBody>
      </p:sp>
      <p:pic>
        <p:nvPicPr>
          <p:cNvPr id="11" name="Picture 10"/>
          <p:cNvPicPr>
            <a:picLocks noChangeAspect="1"/>
          </p:cNvPicPr>
          <p:nvPr/>
        </p:nvPicPr>
        <p:blipFill>
          <a:blip r:embed="rId3"/>
          <a:stretch>
            <a:fillRect/>
          </a:stretch>
        </p:blipFill>
        <p:spPr>
          <a:xfrm>
            <a:off x="59557" y="2187807"/>
            <a:ext cx="9018017" cy="4067752"/>
          </a:xfrm>
          <a:prstGeom prst="rect">
            <a:avLst/>
          </a:prstGeom>
        </p:spPr>
      </p:pic>
      <p:sp>
        <p:nvSpPr>
          <p:cNvPr id="12" name="Line Callout 1 11"/>
          <p:cNvSpPr/>
          <p:nvPr/>
        </p:nvSpPr>
        <p:spPr>
          <a:xfrm>
            <a:off x="1331640" y="1484784"/>
            <a:ext cx="2736304" cy="389142"/>
          </a:xfrm>
          <a:prstGeom prst="borderCallout1">
            <a:avLst>
              <a:gd name="adj1" fmla="val 44940"/>
              <a:gd name="adj2" fmla="val -2631"/>
              <a:gd name="adj3" fmla="val 206667"/>
              <a:gd name="adj4" fmla="val -6872"/>
            </a:avLst>
          </a:prstGeom>
          <a:ln w="381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dirty="0" smtClean="0">
                <a:solidFill>
                  <a:schemeClr val="tx1"/>
                </a:solidFill>
              </a:rPr>
              <a:t>Empirical prior distributions</a:t>
            </a:r>
            <a:endParaRPr lang="en-GB" sz="1600" dirty="0">
              <a:solidFill>
                <a:schemeClr val="tx1"/>
              </a:solidFill>
            </a:endParaRPr>
          </a:p>
        </p:txBody>
      </p:sp>
    </p:spTree>
    <p:extLst>
      <p:ext uri="{BB962C8B-B14F-4D97-AF65-F5344CB8AC3E}">
        <p14:creationId xmlns:p14="http://schemas.microsoft.com/office/powerpoint/2010/main" val="276491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426597" y="2032722"/>
            <a:ext cx="8496300" cy="1658513"/>
          </a:xfrm>
        </p:spPr>
        <p:txBody>
          <a:bodyPr>
            <a:normAutofit fontScale="90000"/>
          </a:bodyPr>
          <a:lstStyle/>
          <a:p>
            <a:r>
              <a:rPr lang="en-GB" sz="3200" dirty="0" smtClean="0">
                <a:latin typeface="Times New Roman" panose="02020603050405020304" pitchFamily="18" charset="0"/>
                <a:cs typeface="Times New Roman" panose="02020603050405020304" pitchFamily="18" charset="0"/>
              </a:rPr>
              <a:t/>
            </a:r>
            <a:br>
              <a:rPr lang="en-GB" sz="3200" dirty="0" smtClean="0">
                <a:latin typeface="Times New Roman" panose="02020603050405020304" pitchFamily="18" charset="0"/>
                <a:cs typeface="Times New Roman" panose="02020603050405020304" pitchFamily="18" charset="0"/>
              </a:rPr>
            </a:br>
            <a:r>
              <a:rPr lang="en-GB" sz="4000" dirty="0">
                <a:cs typeface="Times New Roman" panose="02020603050405020304" pitchFamily="18" charset="0"/>
              </a:rPr>
              <a:t>Computational Models of </a:t>
            </a:r>
            <a:r>
              <a:rPr lang="en-GB" sz="4000" dirty="0" smtClean="0">
                <a:cs typeface="Times New Roman" panose="02020603050405020304" pitchFamily="18" charset="0"/>
              </a:rPr>
              <a:t>Cognition:</a:t>
            </a:r>
            <a:r>
              <a:rPr lang="en-GB" sz="3600" dirty="0" smtClean="0">
                <a:cs typeface="Times New Roman" panose="02020603050405020304" pitchFamily="18" charset="0"/>
              </a:rPr>
              <a:t/>
            </a:r>
            <a:br>
              <a:rPr lang="en-GB" sz="3600" dirty="0" smtClean="0">
                <a:cs typeface="Times New Roman" panose="02020603050405020304" pitchFamily="18" charset="0"/>
              </a:rPr>
            </a:br>
            <a:r>
              <a:rPr lang="en-GB" sz="3600" dirty="0" smtClean="0">
                <a:cs typeface="Times New Roman" panose="02020603050405020304" pitchFamily="18" charset="0"/>
              </a:rPr>
              <a:t>I.</a:t>
            </a:r>
            <a:r>
              <a:rPr lang="en-GB" sz="3600" b="0" dirty="0" smtClean="0">
                <a:cs typeface="Times New Roman" panose="02020603050405020304" pitchFamily="18" charset="0"/>
              </a:rPr>
              <a:t> </a:t>
            </a:r>
            <a:r>
              <a:rPr lang="en-GB" sz="3300" b="0" dirty="0" smtClean="0">
                <a:cs typeface="Times New Roman" panose="02020603050405020304" pitchFamily="18" charset="0"/>
              </a:rPr>
              <a:t>Bayesian Models of Cognition</a:t>
            </a:r>
            <a:r>
              <a:rPr lang="en-GB" sz="3600" b="0" dirty="0" smtClean="0">
                <a:cs typeface="Times New Roman" panose="02020603050405020304" pitchFamily="18" charset="0"/>
              </a:rPr>
              <a:t/>
            </a:r>
            <a:br>
              <a:rPr lang="en-GB" sz="3600" b="0" dirty="0" smtClean="0">
                <a:cs typeface="Times New Roman" panose="02020603050405020304" pitchFamily="18" charset="0"/>
              </a:rPr>
            </a:br>
            <a:r>
              <a:rPr lang="en-GB" sz="3600" dirty="0" smtClean="0">
                <a:cs typeface="Times New Roman" panose="02020603050405020304" pitchFamily="18" charset="0"/>
              </a:rPr>
              <a:t>II</a:t>
            </a:r>
            <a:r>
              <a:rPr lang="en-GB" sz="3600" b="0" dirty="0" smtClean="0">
                <a:cs typeface="Times New Roman" panose="02020603050405020304" pitchFamily="18" charset="0"/>
              </a:rPr>
              <a:t>. </a:t>
            </a:r>
            <a:r>
              <a:rPr lang="en-GB" sz="3300" b="0" dirty="0" smtClean="0">
                <a:cs typeface="Times New Roman" panose="02020603050405020304" pitchFamily="18" charset="0"/>
              </a:rPr>
              <a:t>The Future of AI: Human vs </a:t>
            </a:r>
            <a:r>
              <a:rPr lang="en-GB" sz="3300" b="0" dirty="0">
                <a:cs typeface="Times New Roman" panose="02020603050405020304" pitchFamily="18" charset="0"/>
              </a:rPr>
              <a:t>Machine Learning </a:t>
            </a:r>
            <a:r>
              <a:rPr lang="en-GB" sz="4000" b="0" dirty="0">
                <a:cs typeface="Times New Roman" panose="02020603050405020304" pitchFamily="18" charset="0"/>
              </a:rPr>
              <a:t/>
            </a:r>
            <a:br>
              <a:rPr lang="en-GB" sz="4000" b="0" dirty="0">
                <a:cs typeface="Times New Roman" panose="02020603050405020304" pitchFamily="18" charset="0"/>
              </a:rPr>
            </a:br>
            <a:endParaRPr lang="en-GB" sz="4000" b="0" dirty="0">
              <a:cs typeface="Times New Roman" panose="02020603050405020304" pitchFamily="18" charset="0"/>
            </a:endParaRPr>
          </a:p>
        </p:txBody>
      </p:sp>
      <p:sp>
        <p:nvSpPr>
          <p:cNvPr id="4" name="Footer Placeholder 3"/>
          <p:cNvSpPr>
            <a:spLocks noGrp="1"/>
          </p:cNvSpPr>
          <p:nvPr>
            <p:ph type="ftr" sz="quarter" idx="3"/>
          </p:nvPr>
        </p:nvSpPr>
        <p:spPr>
          <a:xfrm>
            <a:off x="2725599" y="6494112"/>
            <a:ext cx="3859795" cy="228660"/>
          </a:xfrm>
        </p:spPr>
        <p:txBody>
          <a:bodyPr/>
          <a:lstStyle/>
          <a:p>
            <a:r>
              <a:rPr lang="en-GB" altLang="en-US" dirty="0" smtClean="0"/>
              <a:t>09.01.2016, KLI Lecture</a:t>
            </a:r>
            <a:endParaRPr lang="en-US" altLang="en-US" dirty="0"/>
          </a:p>
        </p:txBody>
      </p:sp>
      <p:sp>
        <p:nvSpPr>
          <p:cNvPr id="4100" name="Textfeld 2"/>
          <p:cNvSpPr txBox="1">
            <a:spLocks noChangeArrowheads="1"/>
          </p:cNvSpPr>
          <p:nvPr/>
        </p:nvSpPr>
        <p:spPr bwMode="auto">
          <a:xfrm>
            <a:off x="2267186" y="5445224"/>
            <a:ext cx="48151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sv-SE" altLang="en-US" sz="2400" dirty="0" smtClean="0">
                <a:latin typeface="+mn-lt"/>
                <a:ea typeface="ヒラギノ角ゴ Pro W3"/>
                <a:cs typeface="Times New Roman" panose="02020603050405020304" pitchFamily="18" charset="0"/>
              </a:rPr>
              <a:t>Paula Parpart</a:t>
            </a:r>
          </a:p>
        </p:txBody>
      </p:sp>
      <p:sp>
        <p:nvSpPr>
          <p:cNvPr id="2" name="AutoShape 2" descr="data:image/jpeg;base64,/9j/4AAQSkZJRgABAQAAAQABAAD/2wCEAAkGBg8SDxQQDhAVEhQSEBcVEhQWDRUYFhgVFxQVHRUWFBcXJzIeGRkvGhcXHy8hJCgpLSwsHR4xNTAqNSYrLTUBCQoKBQUFDQUFDSkYEhgpKSkpKSkpKSkpKSkpKSkpKSkpKSkpKSkpKSkpKSkpKSkpKSkpKSkpKSkpKSkpKSkpKf/AABEIAKMBNQMBIgACEQEDEQH/xAAcAAEAAwEBAQEBAAAAAAAAAAAABgcIBQMEAgH/xABREAACAQMBAggKBgYIBAQHAAABAgMABBEFEiEGBxMUGDFBlCJRU1RVYZGT0tMIFiMycYE1QlJyobEVF2KCg5K00TOEssFzdLPhJCVDoqTCw//EABQBAQAAAAAAAAAAAAAAAAAAAAD/xAAUEQEAAAAAAAAAAAAAAAAAAAAA/9oADAMBAAIRAxEAPwC8aUpQKUqoeFXH+LS9mtY7AyCCQxl2udgll3MQoQ7s9W/eN9Bb1KovpMN6MHfj8unSYb0YO/H5dBelKovpMN6MHfj8unSYb0YO/H5dBelKovpMN6MHfj8unSYb0YO/H5dBelKovpMN6MHfj8unSYb0YO/H5dBelKovpMN6MHfj8unSYb0YO/H5dBelKovpMN6MHfj8unSYb0YO/H5dBelKovpMN6MHfj8unSYb0YO/H5dBelKovpMN6MHfj8unSYb0YO/H5dBelKovpMN6MHfj8unSYb0YO/H5dBelKovpMN6MHfj8unSYb0YO/H5dBelKovpMN6MHfj8unSYb0YO/H5dBelKovpMN6MHfj8unSYb0YO/H5dBelKovpMN6MHfj8unSYb0YO/H5dBelKovpMN6MHfj8unSYb0YO/H5dBelKovpMN6MHfj8unSYb0YO/H5dBelKovpMN6MHfj8unSYb0YO/H5dBelK4nAzhOuoWMV4sZiEobKE5wVdlbDdoypwf5V26BSlKBSlKBXMvuC9hM5kuLO3lc4y8lrE7HHVlmGa6dV3xo8bSaWVggiE1y6beGYhI1yQC+N5JIOFBHVnI3ZCU/UjSvR1p3GH4afUjSvR1p3GH4aovpGav5G09xL8ynSM1fyNp7iX5lBen1I0r0dadxh+Gn1I0r0dadxh+GqL6Rmr+RtPcS/Mp0jNX8jae4l+ZQXp9SNK9HWncYfhp9SNK9HWncYfhrg8UnDi51S0lnuljVo7gxgRoyjZ5NG37THfljU3kbCk+IE0HG+pGlejrTuMPw0+pGlejrTuMPw1RfSM1fyNp7iX5lOkZq/kbT3EvzKC9PqRpXo607jD8NPqRpXo607jD8NUX0jNX8jae4l+ZXta/SP1IH7W1tnHiVZUPtLEfwoLu+pGlejrTuMPw0+pGlejrTuMPw1DOCfH3p904iulazkY4Bdw0RPi5QY2f7wA9dWaDneKDi/UjSvR1p3GH4afUjSvR1p3GH4a7dQ3hzxp2GmeBKTLORlYIyNrB6jIx3IPx3+IGg6/1I0r0dadxh+Gn1I0r0dadxh+GqI1j6Quqyk82SG2XsxHyj/mz+Cf8AKK44469fznnv5c1t8ezYoNH/AFI0r0dadxh+Gn1I0r0dadxh+GqQ0f6ReoxkC7ghuF7SoMT+0ZX/AO2rQ4G8cOnahIsCbcM7/dikT7xAJOw65U7gevB9VB3/AKkaV6OtO4w/DT6kaV6OtO4w/DXbqn+NPjcv9N1Dm1tHAycgj5kictli2d6sBjcOygsX6kaV6OtO4w/DT6kaV6OtO4w/DVFdIvV/I2nuJfmU6Rer+RtPcS/MoL1+pGlejrTuMPw0+pGlejrTuMPw1Ri/SM1bO+C0P+DMP/6VIdD+kkhYLf2ZUdskMm1j/Dfs/vUFpfUjSvR1p3GH4afUjSvR1p3GH4a+rQuEFreQi4s5VljbdkdYParKd6t6iAa6NBxPqRpXo607jD8NPqRpXo607jD8NduuZr/CS0soTPeTLEg3DPWx/ZRRvY+oCg+f6kaV6OtO4w/DT6kaV6OtO4w/DVR8JPpHyFium2qqvZJPksfWI0OF/Nj+FQy446tdc557s+pLeED/AKc/xoNH/UjSvR1p3GH4afUjSvR1p3GH4azrZceGuxkFrlZR+zJbRY9qgN/GrD4JfSHt5WEepw83J3ctHlos/wBpT4SD8C35UFvQW6IgSNVRVGFVVAUAdQAG4CvSvzHIGAZTkEAgjtB6jX6oFKUoFKUoFZY48Cf6eufUsOO7xVqesr8d/wCnrr92H/TxUEErQdp9HXTnjRzdXOWRWO+LtAP7FZ9FbZ0z/gRf+En/AEigq7o36b51df5ovgp0b9N86uv80XwVbVKCN8BuA0GlwPBbySSLJLyhMhXIOyq4GyBuwoqQz/db90/yr91+J/ut+6f5UGH6kXF9wbjv9Sgs5nZEl29pkxtDZidhjaBHWo7KjtTjiU/T1p/jf6eWgtHo36b51df5ovgqEcZHEm+nwG7tJjPChHKqygSICcBsruZckA7gRntGSNI1xeGhT+jLzlfuczm2vw5Jv40GNq0D9HzhrJNFJp07Fmt0DwEnJ5LIDJ+CsVx6mx1AVn6rL+j8G/pkY6uay7X4eB1/nigvXjC4Vf0fp010MFwAkIPUZHOFyO0DexHiU1ka8vJJZGlmcu8jFnZjklickk1oj6Rit/RMRHUL5Nr3U2M/nWcKDRfAHiPsEtYptQj5xPIiuVZ2Ece0MhQqkbRAOCTnf1AVM24ttGIx/R1t3dQfaN9Qfiy467WSGO01JxBNGoRZWOIpABhSzfqPgb87j1534q245AwDKQQRkEHIIPUQe0UFa8IuIPSp1JtQ1pJ2FHZ48/2kc9X7pWuPxQ8VdzY6jPNfIPsY9i3cHKOZM7ToesYVdnBAPhmrkpQKzR9IP9M/8pF/OStL1mj6Qf6Z/wCUi/nJQVnV96H9H7T57SCd7m5DSwRyMAYsAuisQMr1ZNUJWzOCH6Ns/wDycH/opQVbrH0boOSJsryQSgEqJlUox7ASgBX8cH8Ko3ULCSCV4JlKSROUdT2MpwRW26ynx0sh1672MYzEDj9oQR7X8f40HjxWcM5NP1GNtoiCZ1juFz4JVjgPjxqTtA+LI7TWsqw6K29b52F2uvZGfxxvoOTww4VwadZvdXG8LuRAcM8hzsovr3Hf2AE9lZQ4WcLbrUblri7fJO5EGdiNexEHYP4nrOamfHzwra51I2qN9lZjYxncZWAMjfluT+6fHVawxMzBVBLMQFA6yScAD86CUcX/ABeXOqzlIjycUeOWmK5C56go/Wc9g9pFX9onEro1uoDW3OHHW8zFs/3BhB7K7nAjgtHp9hFaoBlVzKw/XlbG23t3D1ADsrvUEU1Dir0WZNltPhX1xpybD1gx4/jUH0r6P0cOqRzGUS2afaCNx9pyikbEb48Fkz4Wd2cYI35q46UClKUClKUClKUCqa4wuJS91DUpryG4gRJRHhXMm0NiJFOdlSOtTVy1VHDnjxbTtQlshYiXkgnh86K5240f7uwcfex19lBV3DTifv8ATbfnMrxSxBgrmNnyhbcpYMBuzgZHaRVhWn0jbNI0Q2c52UVf+JH2ACoXw+46p9SteaLbLbxswaQ8sZGbZOVUHAAG0Ae3qFSK2+jazor/ANJAbShscxO7IBx/xKDr9JKy8yn95HTpJWfmU/vI65vRmb0mO4H5lOjO3pMdwPzKC5NB1Zbq1hukUqs8SyBSRkBgCAcdtfbIuQR4wRXP4OaRzWzgtdvb5CFI9vZ2drZUDOMnH4ZNdB2wCfEM0GeejfqPnVt7Zfhri2+mT8HNZt5r5BKqI7oYn3OrxyJuLAYILbwR/MVLekw/oxe/H5dRa81mfhLq9vBIVtVKOkYVTJsBUeRi2SNokrjs7N27eE86Sdn5lN72OoVxi8dU2owm1t4ebwMRymX2pJMHIUkblXODgZzgb8bqknRmPpMdwPzK9bf6NCA/aakSPEtmFPtLn+VBRVaH4hOActrFJf3SFJLhAkKEYYQ5DFmHZtELgeJQe2pJwX4nNJsmEixGeVTlZJ2D4PjVAAgPiOMjx1OKDi8MuDKahYzWch2eUXwGx911IKN+AYDI7RkVkbXdCuLO4e2uozHIhwQeojsZT2qew1tOuFwr4FWOoxcneRBiM7EgOzImf2H/AOxyD2g0GOakXBfh/qOnkc0uGCZyYm8KI+PwDuH4jB9dTXhV9H2+gJewcXcfWEOEmA/A+C35EE+KqwvtPmgkMVxE8Tr1o6FWH4g76DQvArj8tLkrDqCi0lO4SbWYGPrJ3x/3sj+1VqqwIBByCMgg7iPVWHauHiN4yZI500y6ctDKdm3LHfHJ2ID+w3UB2NjHWaDQVVLxncT93qd/zqCeGNeRRNl+U2sqWyfBUjG+raqseMPjlbS73mosxN9ksm2bkp94tuxsnxeOgrLhJxFajZ2sl0ZYZliUtIqM+0EH3mAZQCAN539VSvRfpCWsFrDA1nKxhgjjJEqYJRFUkeyuJwq4/wCe7s5bWKzWDlkKO/OC52GGHCjZG8jIz66rHUNOlgfk5l2WKI49aOgZGHjBVgaC6dX+kkDERZ2RWQjCtLKCqnx7KjLfhkVSV7eSSyvNMxd5HLux6yzHJJ/M141d/FjxT6NfWsd40005+7LCWEapIB4SNseER1EHaGQR+FBCeKbgJLqF8jsh5tbyK87keCdk5WIeNicZHYMnxVqknAr59O02G3iWG3iWKNBhURAqj8h2+vtr6HXII8YxQYn1W+aa4lnb70sryH8XYsf513eLKyEus2SEZHOUc/4eX/8A1qPXls0cjxsMFHZSPWpIP8qk3FVeLFrdkzdRuAn5yKyD+LCg1vSlKBSlKBSlKBSlKBSlKBWV+O/9PXX4Q/6eKtUVlfjv/T11+7D/AKeKggorbOmf8CL/AMJP+kViWtKWXH1oyxIhafKooP8A8N2hQD20Fn0qtukBovjn7t/706QGi+Ofu3/vQWTX4n+637p/lXF4IcM7XUoXmsy+yknJttx7J2tlTuHiwwrtT/db90/yoMP1OeJP9PWn+N/p5ag1TniT/T1p/jf6eWg1VSlKBSlKBSqw47+HFzp6WfM5NiV52kO7IZI0wUcHrUmQezdgivj4MfSHspVC6jE1s/a6KZIj693hr+GG/GgtuuVwg4L2d9FyV5Akq9hI8Jc9qOPCU/ga+Oy4wtIlGY9Qtt/Y1yiN/lcg/wAK/mocYukQKWl1C33diTrI35JHlj7KDNvGdwDOl3vJK5eGVOUgY/e2ckFHxu2ge0dYIO7OKj2hyOt3A0f3lnjK/vB1x/GpVxs8P01S8VoFZYIEKRbQwzEnLOR2Z3ADxD14r34mOB8l5qccpU8haOssjY3bSnMSeslgDjxA0GpKzR9IP9M/8pF/OStL1mj6Qf6Z/wCUi/nJQVnWg+HXF7z/AEOzubdM3NtYQkADfJEIVLR+thvZfXkfrVnytmcEP0bZ/wDk4P8A0UoMZ1LuLTh5Jpd4JN7QS4W4Qdq53Oo/bXJI8e8dtSbjx4vOaXHPrZMW9w/hgDdHMd5HqVt5HiO0N26qroNu2d3HLGksTB0kUMjA5DKwyCPVivas/wDEVxj8jINLu3+zkb/4VifuSMd8Z/sserxN+9u0BQZa46uDDWmrSuFxFdkzxns2mP2q/iHyceJlqC287I6uh2WRgykdYYHII/MVrfjC4DxapZmByFkQ7cEmPuPjt/skbiPwPWBWU9c0O4s53t7qMxyId4PaOxlPUynsI66DW/AnhTHqFjFdRkZZcSqD9yUAbaH8948YIPbXdrI3ADjCudKnLxfaRPjloS2A4HUQf1XG/B9ua0Twc42NIvEBS6SFyN8U7CNwfECx2W/uk0EwpXE1Lhtptuhee9gQAZxy6sx/dVcs35A1VuqfSJTn0S2sJ5osmJ3dftHU5BKL+qBnaGd5wB4O8UF20rzt7hJEWSNgyOoZWByCrDIIPaMHNelApSlApSlAqr+NrijbUnW7s3VLhUCOrkhZFGdk7Q6nGSN4wRjqxVoV5yXKKcM6g+IsB/OgzD/UTrnkI+9R/wC9P6idc8hH3qL/AHrTfPovKJ7xac+i8onvFoMyf1E655CPvUX+9P6idc8hH3qL/etN8+i8onvFpz6Lyie8WggvExwQu9Ospob1Ajvcl1AkVvB5OMZyvrU1P5VypA7Qf5V5c+i8onvFpz6Lyie8WgzJ/UVrnm8fe4v96lHFlxT6rZ6tb3V1CixR8ptkXEbEbUMijcDk72FXnz6Lyie8WnPovKJ7xaD3pXhz6Lyie8WnPovKJ7xaD3pXhz6Lyie8WnPovKJ7xaCMcPeLS01VVM7PHLGpEcqN1A78Mh8Fhn8D66pzWvo9apESbV4rpezD8m/5q/gj/Ma0Vz6Lyie8WnPovKJ7xaDJ1xxV62hw2nzH91Q49qEiv3acU+tyHC6fKP39iMe1yK1dz2Lyif51pz2Lyif51oKH4M/R0uXYPqU6xJ1mOI7ch9RcjZX8RtVd+g6BbWcC29pEI417B1knrZid7MfGa+nn0XlE94tOfReUT3i0HvVJ8bvFjqd/qXOLOJXj5uiZM6KdpS+dzHPaKuXn0XlE94tOfReUT3i0GZP6idc8hH3qL/etI8HbN4rK3hkGHjtokcA5wyxqGGR17wa+rn0XlE94tOfReUT3i0HhrWjw3dvJbXC7UcqFWHb6iD2MDgg9hArNmpcRmtJM6Q24mjVyEkE8K7a58FtlmBBx2dhrTXPovKJ7xac+i8onvFoMuDiV18bxZf8A5Vv8daF4v59SNkserQGO4i8AvysbiVQPBfKE4bsOe3f24He59F5RPeLTn0XlE94tB71wuFfAmx1GLk7yIMRnYkU7MiZ/Yb/scg9orrc+i8onvFpz6Lyie8Wgz/wj+jtexktYTJcJ2I55OX8N/gH8cr+FQu74sNajOG06c/uRcoPbHkVrTn0XlE94tOexeUT/ADrQZNsuK7WpThNPnH76CMe2TAqe8Fvo6TswfU51jXrMUJ2nPqZyNlfy2qvXnsXlE/zrTn0XlE94tB56TpUNtBHb267EcS7KLtE4A9bbz+dfXX8Br+0ClKUClKUCqR4acRN9d6hPdRXcRWaQuBLym2uf1NwI2R1D1AVd1KDO/Rw1Lzq19svwU6OGpedWvtl+CtEUoM79HDUvOrX2y/BTo4al51a+2X4K0RSgzv0cNS86tfbL8FOjhqXnVr7ZfgrRFKDO/Rw1Lzq19svwU6OGpedWvtl+CtEUoM79HDUvOrX2y/BTo4al51a+2X4K0RSgzv0cNS86tfbL8FOjhqXnVr7ZfgrRFKDO/Rw1Lzq19svwU6OGpedWvtl+CtEUoM79HDUvOrX2y/BTo4al51a+2X4K0RSgzv0cNS86tfbL8FOjhqXnVr7ZfgrRFKDO/Rw1Lzq19svwU6OGpedWvtl+CtEUoM79HDUvOrX2y/BTo4al51a+2X4K0RSgzv0cNS86tfbL8FOjhqXnVr7ZfgrRFKDO/Rw1Lzq19svwU6OGpedWvtl+CtEUoM79HDUvOrX2y/BTo4al51a+2X4K0RSgzv0cNS86tfbL8FOjhqXnVr7ZfgrRFKDO/Rw1Lzq19svwU6OGpedWvtl+CtEUoODwG4OSWGnw2ksvLNEpy+/HhMzbK537Izgfh2dVd6lKBSlKBSleF8PspOz7Nv8ApNB70qteK9LeS0spJILlpzHtGdhOYyw295YtskY3dWM4rprw+u3t7m5g09Wjs5p45dq+2GYQE7TQgIdo4BOG2fECaCb0qMfXXlHs4rSHbe9tTcqZJNhUhCofCIDFny4GyB4zmuHrXDETaZqD3dnlLO5FvJHHqDgu6yxZKyKilV8ND4zvBA7QsOlRm/4VTLqJ062tRK4s1uBI9zycYBlZCHwrEfd7AxOeobzXwxcZSLZ3E9zbmKW2u+aPAJlYNOSuwI5DgbB2gdogYAJ7KCaUqJ23DtBdx2tzyAM8UjxvBeiZQYl2pEk8FSp2N4OCDg9WK57cakYthfGOIWxcbuerzoRl9kSmDZx2htjbzjf17qCeUqL3fC6459JY2tlyzRxQymQ3KomxIWBJyCcjZ3AZ2vViudJwqitY9WuktmLWtyOVBu2Ilbk4vCXaBEQ2WG4A9VBOaVFJuGNxFPapdWQjhvZeSikW7DyJIVLIs0eyAMgfqs2MGvK64dS8lfXFvbK8WnySRy7dyY3doUDS7ChCAADuyfC9VBMKV8ekXzTW8UzKEMsavshywAYZXeQDnBHYK4MnDCaK6toLq2jjF25SPZvQ8qNsFlE0WyAAQMZVmAPacg0EqpUQj4Z3crXi2lgsnMrh4mL3uwJNhVb7PCHwyD1HAG7wjnd/IuMNZobE2kBkm1BWaKJ5dhUWMZlaWQA4UdQwpLdgoJdtjOMjOM4zvx48V+qgGmSzNwmY3EKxOuihfBl20YG7yGRiAcdmCoIIPWME+nGFMgv9LExbkmnuBKiiQ7QEGQCse9vCAPUaCdM4AyTgeMmv6DVOcKLOcWervCsyae1rGIUn5UZnDqZHhSbw0jxu3gAnq3Cpm3C64t5LSO5shHDdyLBFILoNIshQmMTRbOFzj9V2xg0EwpUTsOHgexuLlrcpNbTvbvbcptMbgOFijV8DO2zIAcfrduK/cfDGR7uW0hihMlu0ayo97sSMXRGZoUKeGgDfeONogjA3GglNKh78IrW3vdSlljZOa21vJNLy7MHVlkKKkR8FGGCN33iRXT0vVr6URSPZxpFLgkc8JljRlJVnXYCk9QKqxxntwaDu1+VcEkAg469/V+NRa94ZTQXFtHdWyRpd3Ahj2b0POjNnYMkWzjZON5V2xkddeHAtANS1c+O8h/0yH/vQTKlQThlNLFfJNdWk13p/NdkrEvKCKflCWklhG9xsbIDb9nBwN5r6bfhfYwWNu2nFroXNwYbWPlWyZGZmKu0mWjRRnOR4IAAB3UEypUP4WapPHp921/Zo0SW+0eR1Bxt+EAybWwroQMHIyD1bq+i/4ZJHcrZRCLlBbrNI093yUaKThF2iCzucHdjqGSeyglFKhDcZqc1E6W5kddRWxliSdTiRmxtRyYxIu9SPu5zvxXQt+Fs638dle2qwmeF5YZEu+VU8njbWTKKVYA5zvHroJPSotpPCu6u4edWVoj27MwiMl2Y5ZVVipdU2CqjIOAzAnG/ZzXzT8YYLXPNkhZbSR435W/WF5JIxmRYUKnIH3dpiATkdW+gmVKh44xIpXtktRHm6tOcxm4ueRUrtBRGpCttS5zkDqAzvqV2zuyK0ibDFQWTaDbLEDK7Q68HdntoPWlKUCvK6iLRsoOCyEA+IkEA160oIpwS0DULO3t7Uy2zxQqFYiGUSMuSd3hYB3+Kv3pvBGSKwu7QyqWupLp1cIcLzjaIyM78FvzqUUoK11HQ5uX03TYJITLY6cWZpoX5NhiOHbi5N1k28q24HADb9+KR6Tc3lpqGjMlrbmFoNme3ifkWLsJWDIx2hKAoLeET4YJ9c/v8ASbefZ5xDHLsHK7cStsk9ZXaG4/hXraWccSBIY1jUZwqIFUZ68AbqDkpwecaq9/yg2WsVt+T2TtArMz7W11Y8IjGK4tzxcmSG8jecK9xqIvYHEWeSdQmwGUnDjwN/VkE9VTalBwrLTLpvBultVQoyuIY32pNpSOtscmu87vCPVv8AHzND4K3lpAtpG9s8UfgxTvA3LCPJIV0HguwBxtbQHUSvjmFKDiWWgOmo3F6XBWeCGIJsnK8kXOSeo5264upcApZbfU4ROoOozB1PJn7MBY1wwz4W5PVXV4ZcI5LOOBoY1dri9htvDYhV5UsNs7O84IG6vG04TXC6iun3cUeZbdpopYZGIwjAMsiMMqd+45INB9HCDg49y9kwkC80u0nYFSdrZR12R4vvZzULi0i4uZL67gNi8RvJAVvLeTObcBCswicIEBQspdS2DtHrxViRa5aNLyKXMLS5I5MToXyv3hsg5yO2vgvbfSTc7M62huHK7nEPKsT9zIbwmPi/hQfrg9qMl7psUzobZ7i3zhTvQsCAyZ/Jh+IqMadxe3kaWa8pag2VyJdpbeQNP4LqzzMTkSYcn9bJ357Kmt7rdrCwWe4iiYjIV50QkZxkBj1Zr9X+r20Ch7ieKFW6mkmRAfwLHfQcvQODj25vSZFbnd5JOuFI2Q6IoU+PGz11xLLi8mgh09redDc6ckiAvG3JSxy520YA7SnqIYZwew5qYtqUARHM0YWVlWNjKuy7N90Ic4YnsA668Tr1pyXLm5h5LaK8rzhOT2gSCu3nGcgjGeyg4+m8G7oam2o3M0ZLWQtxFHGwCYm2wQ7HLdu8gdfZivp1zg4895Y3KyBRZyyuylSS/KRbGAeztNfFwj4ZCPmTWUkMyXGpxW0rBg4CMrl8FDgMNkdeceKu9p2t2txtC2uIpin3+TnR9nP7WyTj86D4uGOgNe2E9ojiMzJshypIHhKd4HX1V5cIODb3JsiJAvNLyO4bKk7WwjrsjxfezmvThTwoSzSP7NppriUQ28KsAZJG6gWO5VHWWPVXnLPqyptiG1lPWYVnlU48SysuCfxRQfVQci24Pxvrs88bnk444WuIseCbwK4iYn9pYGDEeNo23nGPXhVwKe+ZkmS2wXQw3IiYXUKKVJCHtbIOG2gBkZU43yC51KytiRLLBbmQlyGkjjLncC5zjaO4DPqFfTJqEKqjtKirIyrGxkUBmb7gQncxPYB10EcvuAqzzagZ5MxahbwxbKrhk5JX8LJ3E5bI3dlfZpFlqSIkE8sDJGmwZkSRZXULhTsHwUfqJO0w692/d2WvIxIIjIokZSwTbG2VBwWC9ZGe2vifhPYAqGvLcGQkR5uoxtEMVOzv8LwgRu7QRQQyz4uLxIbaIy221aXqXIlFvJylwVZ987k5DYc/tZON4qU6Fwee3ur24aQMLyZJFUKQU2IwmCe3qBrqX2pwQKGuJo4lJwGklVAT4gWPX6q+CbXAxgNrLbSRyzlHY3QyQFJIh2ch5M48HxUH6v478TbVu8DRFAOTkV1ZXBOWDpnaBBHgkDGOvfUfl4ufsEMU4S6jv3vhLyP2RnkJ20MW1kRFcLgNkAA5JzXV4L67NcT30coQLa3phi2VIJURo2WyTk+F2YqQ0EX1zQ769sbi1uHgi5aIIpjEj4O0CzMWxuwMYA/Ovxe8E5lvRfWrQs726wTxTIdhwhykiOuSjjJHUwI8R31K6UEX1bgvcXMMKSSQo0V/DckRwsE2ImB5Mb8k7vvH2Cvp1Tg0ZtRtbwuuxbwzxtGVJLcsqjr7B4Nd+lBE+D3By+sYRZ20sElujtyLyrJyscbOW2GC+DIRk4OV7N1fiz4JXFrNcG05vJFc3DT7M8bbcUkmOU2WXO2hIyFOzjx1L6UEZ1zg5NcIsUsVndR8iFImt2XZl37UseznCnd4IIIx9+utwf0nmtpDbco0nIwrHtt1tsqBnHZ+HZ1V0KUClKUClKUClKUClKUClKUClKUEL40bVpIbJVV2/wDm9qW2NvIUM202U3qAP1sjHjrixWV1ZzXliVeWW7tpf6P1FgzSklG2be5mO9WViCpJAO7qJAqzqUFUaLYwTWFnZy3ksUkDQEWq2CLPFcRkZONnaA2skydRBJJ3mvtvZZba7lOn3CXPLaijT6fNanleULxq8sMm5goCq4ZgUAXIO6rKpQVhZRtDealHf3XNjc3TOhktUdJ7YxqsSpI4O1sjKmPs8W817wXgsnsrJSUhFg3J3txZO8zAyDFqiADYbZCnDA5AUbOasilBTdlp+3o1hbPE7bGvqs0RgYFEN1MSHTHgLsMCeoANUm1q1S11i0uZogtlHaSxxssP2UFy8gJkcKMR7SeDt9XrFT6lBX3DUW91zA26CaM63AZ2SElGxE6lnOMOuNhS28bsZ3Yr7ZLDZ4RxSRxFQdKkV3WMhSROmwrEbs4B3VNKUEL4w9KnM1jqFvE0/MLlnlhQZdopFCu0a/rOAAQvbXVXhzYsuYpWlc9UKQSNNnxGLG0p/eAA7SK79KCBaDdx2l/qR1EiOSa4EkMrjCyWwjAjjjfqbZO0Cg35PVvqONptxFpsczQSLBHwiW8ii5FtuKxExI+yA2lGSW2cZAargpQQW01BLnXoJ4FdoRpkyiYwusZYzxHZVmAzuB39XX4jjhaZoS/VW6Vrb7WRbttkwHlC4ml5I4I2s4CY/KrXpQVtblrfU7S7vwwtzo8cMMzIxSK4ypkEh/8ApMy/rHGcYz2V0NekhlutMltE20/pN2kdIW2SebyKXLYwwyVG31HHXuqc0oIjwHiZbrVNpGUNqRZSUIDLyMQypPWMqd4qXUpQKUpQKUpQKUpQKUpQKUpQKUpQKUpQKUpQKUpQKUpQKUpQKUpQKUpQKUpQKUpQKUpQKUpQKUpQKUpQKUpQKUpQKUpQKUpQKUpQKUpQ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TextBox 2"/>
          <p:cNvSpPr txBox="1"/>
          <p:nvPr/>
        </p:nvSpPr>
        <p:spPr>
          <a:xfrm>
            <a:off x="2123728" y="6014886"/>
            <a:ext cx="5063539" cy="707886"/>
          </a:xfrm>
          <a:prstGeom prst="rect">
            <a:avLst/>
          </a:prstGeom>
          <a:noFill/>
        </p:spPr>
        <p:txBody>
          <a:bodyPr wrap="square" rtlCol="0">
            <a:spAutoFit/>
          </a:bodyPr>
          <a:lstStyle/>
          <a:p>
            <a:pPr algn="ctr"/>
            <a:r>
              <a:rPr lang="sv-SE" altLang="en-US" sz="2000" dirty="0" smtClean="0">
                <a:latin typeface="+mn-lt"/>
                <a:ea typeface="ヒラギノ角ゴ Pro W3"/>
                <a:cs typeface="Times New Roman" panose="02020603050405020304" pitchFamily="18" charset="0"/>
              </a:rPr>
              <a:t>Experimental Psychology</a:t>
            </a:r>
          </a:p>
          <a:p>
            <a:endParaRPr lang="en-GB" sz="2000" dirty="0">
              <a:latin typeface="+mn-lt"/>
            </a:endParaRPr>
          </a:p>
        </p:txBody>
      </p:sp>
    </p:spTree>
    <p:extLst>
      <p:ext uri="{BB962C8B-B14F-4D97-AF65-F5344CB8AC3E}">
        <p14:creationId xmlns:p14="http://schemas.microsoft.com/office/powerpoint/2010/main" val="16394656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pPr marL="0" indent="0" algn="ctr">
              <a:buNone/>
            </a:pPr>
            <a:r>
              <a:rPr lang="en-GB" dirty="0" smtClean="0"/>
              <a:t>If you were the executive evaluating the performance of a movie that had made $40 million at the box office so far, what would you estimate for its total sales?</a:t>
            </a:r>
            <a:endParaRPr lang="en-GB" dirty="0"/>
          </a:p>
        </p:txBody>
      </p:sp>
    </p:spTree>
    <p:extLst>
      <p:ext uri="{BB962C8B-B14F-4D97-AF65-F5344CB8AC3E}">
        <p14:creationId xmlns:p14="http://schemas.microsoft.com/office/powerpoint/2010/main" val="15883403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009" y="2060848"/>
            <a:ext cx="8489950" cy="3457575"/>
          </a:xfrm>
        </p:spPr>
        <p:txBody>
          <a:bodyPr/>
          <a:lstStyle/>
          <a:p>
            <a:r>
              <a:rPr lang="en-GB" sz="2000" dirty="0" smtClean="0"/>
              <a:t>People’s judgements for life spans, movie run times, etc. </a:t>
            </a:r>
            <a:r>
              <a:rPr lang="en-GB" sz="2000" b="1" dirty="0" smtClean="0"/>
              <a:t>were indistinguishable from optimal Bayesian predictions</a:t>
            </a:r>
            <a:r>
              <a:rPr lang="en-GB" sz="2000" dirty="0" smtClean="0"/>
              <a:t> based on the empirical prior distributions. </a:t>
            </a:r>
          </a:p>
          <a:p>
            <a:pPr marL="0" indent="0">
              <a:buNone/>
            </a:pPr>
            <a:endParaRPr lang="en-GB" sz="2000" dirty="0" smtClean="0">
              <a:sym typeface="Wingdings" panose="05000000000000000000" pitchFamily="2" charset="2"/>
            </a:endParaRPr>
          </a:p>
          <a:p>
            <a:pPr marL="0" indent="0">
              <a:buNone/>
            </a:pPr>
            <a:endParaRPr lang="en-GB" sz="2000" dirty="0" smtClean="0"/>
          </a:p>
          <a:p>
            <a:pPr marL="0" indent="0">
              <a:buNone/>
            </a:pPr>
            <a:endParaRPr lang="en-GB" sz="2000" dirty="0"/>
          </a:p>
          <a:p>
            <a:pPr marL="0" indent="0">
              <a:buNone/>
            </a:pPr>
            <a:endParaRPr lang="en-GB" sz="2000" dirty="0" smtClean="0"/>
          </a:p>
          <a:p>
            <a:pPr marL="0" indent="0">
              <a:buNone/>
            </a:pPr>
            <a:endParaRPr lang="en-GB" sz="2000" dirty="0"/>
          </a:p>
          <a:p>
            <a:pPr marL="0" indent="0">
              <a:buNone/>
            </a:pPr>
            <a:endParaRPr lang="en-GB" sz="2000" dirty="0" smtClean="0"/>
          </a:p>
          <a:p>
            <a:pPr marL="0" indent="0">
              <a:buNone/>
            </a:pPr>
            <a:endParaRPr lang="en-GB" sz="2000" dirty="0"/>
          </a:p>
          <a:p>
            <a:pPr marL="0" indent="0">
              <a:buNone/>
            </a:pPr>
            <a:endParaRPr lang="en-GB" sz="2000" dirty="0" smtClean="0"/>
          </a:p>
          <a:p>
            <a:pPr marL="0" indent="0">
              <a:buNone/>
            </a:pPr>
            <a:endParaRPr lang="en-GB" sz="2000" dirty="0" smtClean="0"/>
          </a:p>
          <a:p>
            <a:pPr marL="0" indent="0">
              <a:buNone/>
            </a:pPr>
            <a:r>
              <a:rPr lang="en-GB" sz="2000" dirty="0" smtClean="0"/>
              <a:t>   </a:t>
            </a:r>
            <a:r>
              <a:rPr lang="en-GB" sz="2000" dirty="0" smtClean="0">
                <a:sym typeface="Wingdings" panose="05000000000000000000" pitchFamily="2" charset="2"/>
              </a:rPr>
              <a:t> </a:t>
            </a:r>
            <a:r>
              <a:rPr lang="en-GB" sz="2000" dirty="0" smtClean="0"/>
              <a:t>This was an example of Bayesian updating in cognitive science.</a:t>
            </a:r>
            <a:endParaRPr lang="en-GB" sz="2000" dirty="0"/>
          </a:p>
        </p:txBody>
      </p:sp>
      <p:sp>
        <p:nvSpPr>
          <p:cNvPr id="4" name="Title 3"/>
          <p:cNvSpPr>
            <a:spLocks noGrp="1"/>
          </p:cNvSpPr>
          <p:nvPr>
            <p:ph type="title"/>
          </p:nvPr>
        </p:nvSpPr>
        <p:spPr>
          <a:xfrm>
            <a:off x="349009" y="692696"/>
            <a:ext cx="8489950" cy="1296988"/>
          </a:xfrm>
        </p:spPr>
        <p:txBody>
          <a:bodyPr/>
          <a:lstStyle/>
          <a:p>
            <a:r>
              <a:rPr lang="en-GB" dirty="0" smtClean="0"/>
              <a:t>Results</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26237672"/>
              </p:ext>
            </p:extLst>
          </p:nvPr>
        </p:nvGraphicFramePr>
        <p:xfrm>
          <a:off x="2411760" y="3429000"/>
          <a:ext cx="6120680" cy="1932522"/>
        </p:xfrm>
        <a:graphic>
          <a:graphicData uri="http://schemas.openxmlformats.org/drawingml/2006/table">
            <a:tbl>
              <a:tblPr firstRow="1" bandRow="1">
                <a:tableStyleId>{F5AB1C69-6EDB-4FF4-983F-18BD219EF322}</a:tableStyleId>
              </a:tblPr>
              <a:tblGrid>
                <a:gridCol w="3060340"/>
                <a:gridCol w="3060340"/>
              </a:tblGrid>
              <a:tr h="378042">
                <a:tc>
                  <a:txBody>
                    <a:bodyPr/>
                    <a:lstStyle/>
                    <a:p>
                      <a:pPr algn="ctr"/>
                      <a:r>
                        <a:rPr lang="en-GB" sz="1600" dirty="0" smtClean="0">
                          <a:solidFill>
                            <a:sysClr val="windowText" lastClr="000000"/>
                          </a:solidFill>
                        </a:rPr>
                        <a:t>traditionally</a:t>
                      </a:r>
                      <a:endParaRPr lang="en-GB" sz="1600"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600" dirty="0" smtClean="0">
                          <a:solidFill>
                            <a:sysClr val="windowText" lastClr="000000"/>
                          </a:solidFill>
                        </a:rPr>
                        <a:t>Griffiths</a:t>
                      </a:r>
                      <a:r>
                        <a:rPr lang="en-GB" sz="1600" baseline="0" dirty="0" smtClean="0">
                          <a:solidFill>
                            <a:sysClr val="windowText" lastClr="000000"/>
                          </a:solidFill>
                        </a:rPr>
                        <a:t> &amp; </a:t>
                      </a:r>
                      <a:r>
                        <a:rPr lang="en-GB" sz="1600" baseline="0" dirty="0" err="1" smtClean="0">
                          <a:solidFill>
                            <a:sysClr val="windowText" lastClr="000000"/>
                          </a:solidFill>
                        </a:rPr>
                        <a:t>Tenenbaum</a:t>
                      </a:r>
                      <a:r>
                        <a:rPr lang="en-GB" sz="1600" baseline="0" dirty="0" smtClean="0">
                          <a:solidFill>
                            <a:sysClr val="windowText" lastClr="000000"/>
                          </a:solidFill>
                        </a:rPr>
                        <a:t> (2006)</a:t>
                      </a:r>
                      <a:endParaRPr lang="en-GB" sz="1600" dirty="0">
                        <a:solidFill>
                          <a:sysClr val="windowText" lastClr="000000"/>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350150">
                <a:tc>
                  <a:txBody>
                    <a:bodyPr/>
                    <a:lstStyle/>
                    <a:p>
                      <a:pPr marL="285750" marR="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smtClean="0">
                          <a:solidFill>
                            <a:sysClr val="windowText" lastClr="000000"/>
                          </a:solidFill>
                        </a:rPr>
                        <a:t>Cognitive</a:t>
                      </a:r>
                      <a:r>
                        <a:rPr lang="en-GB" sz="1600" baseline="0" dirty="0" smtClean="0">
                          <a:solidFill>
                            <a:sysClr val="windowText" lastClr="000000"/>
                          </a:solidFill>
                        </a:rPr>
                        <a:t> everyday judgements are error prone due to the use of heuristics (</a:t>
                      </a:r>
                      <a:r>
                        <a:rPr lang="en-GB" sz="1600" baseline="0" dirty="0" err="1" smtClean="0">
                          <a:solidFill>
                            <a:sysClr val="windowText" lastClr="000000"/>
                          </a:solidFill>
                        </a:rPr>
                        <a:t>Kahneman</a:t>
                      </a:r>
                      <a:r>
                        <a:rPr lang="en-GB" sz="1600" baseline="0" dirty="0" smtClean="0">
                          <a:solidFill>
                            <a:sysClr val="windowText" lastClr="000000"/>
                          </a:solidFill>
                        </a:rPr>
                        <a:t> &amp; </a:t>
                      </a:r>
                      <a:r>
                        <a:rPr lang="en-GB" sz="1600" baseline="0" dirty="0" err="1" smtClean="0">
                          <a:solidFill>
                            <a:sysClr val="windowText" lastClr="000000"/>
                          </a:solidFill>
                        </a:rPr>
                        <a:t>Tversky’s</a:t>
                      </a:r>
                      <a:r>
                        <a:rPr lang="en-GB" sz="1600" baseline="0" dirty="0" smtClean="0">
                          <a:solidFill>
                            <a:sysClr val="windowText" lastClr="000000"/>
                          </a:solidFill>
                        </a:rPr>
                        <a:t> work)</a:t>
                      </a:r>
                    </a:p>
                    <a:p>
                      <a:pPr marL="0" indent="0" algn="ctr">
                        <a:buFont typeface="Arial" panose="020B0604020202020204" pitchFamily="34" charset="0"/>
                        <a:buNone/>
                      </a:pPr>
                      <a:endParaRPr lang="en-GB" sz="1600" baseline="0" dirty="0" smtClean="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ctr">
                        <a:buFont typeface="Arial" panose="020B0604020202020204" pitchFamily="34" charset="0"/>
                        <a:buChar char="•"/>
                      </a:pPr>
                      <a:r>
                        <a:rPr lang="en-GB" sz="1600" dirty="0" smtClean="0">
                          <a:solidFill>
                            <a:sysClr val="windowText" lastClr="000000"/>
                          </a:solidFill>
                        </a:rPr>
                        <a:t>People are</a:t>
                      </a:r>
                      <a:r>
                        <a:rPr lang="en-GB" sz="1600" baseline="0" dirty="0" smtClean="0">
                          <a:solidFill>
                            <a:sysClr val="windowText" lastClr="000000"/>
                          </a:solidFill>
                        </a:rPr>
                        <a:t> near-optimal and are able to make smart predictions from sparse data  even with everyday cognitive judgements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3468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title"/>
          </p:nvPr>
        </p:nvSpPr>
        <p:spPr>
          <a:xfrm>
            <a:off x="474538" y="782923"/>
            <a:ext cx="8489950" cy="1296988"/>
          </a:xfrm>
        </p:spPr>
        <p:txBody>
          <a:bodyPr/>
          <a:lstStyle/>
          <a:p>
            <a:r>
              <a:rPr lang="en-GB" sz="2800" dirty="0" smtClean="0"/>
              <a:t>Bayesian Models of Cognition</a:t>
            </a:r>
            <a:endParaRPr lang="en-US" sz="2800" dirty="0" smtClean="0"/>
          </a:p>
        </p:txBody>
      </p:sp>
      <p:sp>
        <p:nvSpPr>
          <p:cNvPr id="43011" name="Rectangle 8"/>
          <p:cNvSpPr>
            <a:spLocks noGrp="1" noChangeArrowheads="1"/>
          </p:cNvSpPr>
          <p:nvPr>
            <p:ph type="body" idx="1"/>
          </p:nvPr>
        </p:nvSpPr>
        <p:spPr>
          <a:xfrm>
            <a:off x="308730" y="1628800"/>
            <a:ext cx="8655758" cy="3457575"/>
          </a:xfrm>
        </p:spPr>
        <p:txBody>
          <a:bodyPr/>
          <a:lstStyle/>
          <a:p>
            <a:pPr marL="0" indent="0">
              <a:lnSpc>
                <a:spcPct val="90000"/>
              </a:lnSpc>
              <a:buNone/>
            </a:pPr>
            <a:endParaRPr lang="en-GB" sz="1800" dirty="0"/>
          </a:p>
          <a:p>
            <a:pPr>
              <a:lnSpc>
                <a:spcPct val="90000"/>
              </a:lnSpc>
            </a:pPr>
            <a:r>
              <a:rPr lang="en-US" sz="1800" dirty="0" smtClean="0"/>
              <a:t>Vision research has </a:t>
            </a:r>
            <a:r>
              <a:rPr lang="en-US" sz="1800" dirty="0"/>
              <a:t>shown that sensory processing can be as accurately modeled as a process of Bayesian updating (e.g., </a:t>
            </a:r>
            <a:r>
              <a:rPr lang="en-US" sz="1800" dirty="0" err="1"/>
              <a:t>Yuille</a:t>
            </a:r>
            <a:r>
              <a:rPr lang="en-US" sz="1800" dirty="0"/>
              <a:t> &amp; </a:t>
            </a:r>
            <a:r>
              <a:rPr lang="en-US" sz="1800" dirty="0" err="1"/>
              <a:t>Kersten</a:t>
            </a:r>
            <a:r>
              <a:rPr lang="en-US" sz="1800" dirty="0"/>
              <a:t>, 2006; </a:t>
            </a:r>
            <a:r>
              <a:rPr lang="en-US" sz="1800" dirty="0" err="1"/>
              <a:t>Kersten</a:t>
            </a:r>
            <a:r>
              <a:rPr lang="en-US" sz="1800" dirty="0"/>
              <a:t>, </a:t>
            </a:r>
            <a:r>
              <a:rPr lang="en-US" sz="1800" dirty="0" err="1"/>
              <a:t>Mamassian</a:t>
            </a:r>
            <a:r>
              <a:rPr lang="en-US" sz="1800" dirty="0"/>
              <a:t> &amp; </a:t>
            </a:r>
            <a:r>
              <a:rPr lang="en-US" sz="1800" dirty="0" err="1"/>
              <a:t>Yuille</a:t>
            </a:r>
            <a:r>
              <a:rPr lang="en-US" sz="1800" dirty="0"/>
              <a:t>, 2004; or Jacobs, 2002, on Bayesian depth perception). </a:t>
            </a:r>
            <a:r>
              <a:rPr lang="en-US" sz="1800" dirty="0" smtClean="0"/>
              <a:t>Even motor </a:t>
            </a:r>
            <a:r>
              <a:rPr lang="en-US" sz="1800" dirty="0"/>
              <a:t>control appears to approach Bayesian optimality (</a:t>
            </a:r>
            <a:r>
              <a:rPr lang="en-US" sz="1800" dirty="0" err="1"/>
              <a:t>Körding</a:t>
            </a:r>
            <a:r>
              <a:rPr lang="en-US" sz="1800" dirty="0"/>
              <a:t> &amp; </a:t>
            </a:r>
            <a:r>
              <a:rPr lang="en-US" sz="1800" dirty="0" err="1"/>
              <a:t>Wolpert</a:t>
            </a:r>
            <a:r>
              <a:rPr lang="en-US" sz="1800" dirty="0"/>
              <a:t>, 2004). </a:t>
            </a:r>
            <a:endParaRPr lang="en-US" sz="1800" dirty="0" smtClean="0"/>
          </a:p>
          <a:p>
            <a:pPr>
              <a:lnSpc>
                <a:spcPct val="90000"/>
              </a:lnSpc>
            </a:pPr>
            <a:endParaRPr lang="en-US" sz="1800" smtClean="0"/>
          </a:p>
          <a:p>
            <a:pPr>
              <a:lnSpc>
                <a:spcPct val="90000"/>
              </a:lnSpc>
            </a:pPr>
            <a:endParaRPr lang="en-US" sz="1800" dirty="0"/>
          </a:p>
          <a:p>
            <a:pPr>
              <a:lnSpc>
                <a:spcPct val="90000"/>
              </a:lnSpc>
            </a:pPr>
            <a:r>
              <a:rPr lang="en-US" sz="1800" dirty="0" smtClean="0"/>
              <a:t>some </a:t>
            </a:r>
            <a:r>
              <a:rPr lang="en-US" sz="1800" dirty="0"/>
              <a:t>researchers </a:t>
            </a:r>
            <a:r>
              <a:rPr lang="en-US" sz="1800" dirty="0" smtClean="0"/>
              <a:t>claim </a:t>
            </a:r>
            <a:r>
              <a:rPr lang="en-US" sz="1800" b="1" dirty="0"/>
              <a:t>that Bayesian statistics provide a general framework for understanding human inductive </a:t>
            </a:r>
            <a:r>
              <a:rPr lang="en-US" sz="1800" b="1" dirty="0" smtClean="0"/>
              <a:t>inference</a:t>
            </a:r>
            <a:r>
              <a:rPr lang="en-US" sz="1800" dirty="0" smtClean="0"/>
              <a:t>: </a:t>
            </a:r>
          </a:p>
          <a:p>
            <a:pPr>
              <a:lnSpc>
                <a:spcPct val="90000"/>
              </a:lnSpc>
            </a:pPr>
            <a:endParaRPr lang="en-US" sz="1800" dirty="0"/>
          </a:p>
          <a:p>
            <a:pPr>
              <a:lnSpc>
                <a:spcPct val="90000"/>
              </a:lnSpc>
            </a:pPr>
            <a:r>
              <a:rPr lang="en-US" sz="1800" dirty="0"/>
              <a:t>L</a:t>
            </a:r>
            <a:r>
              <a:rPr lang="en-US" sz="1800" dirty="0" smtClean="0"/>
              <a:t>earning </a:t>
            </a:r>
            <a:r>
              <a:rPr lang="en-US" sz="1800" dirty="0"/>
              <a:t>(</a:t>
            </a:r>
            <a:r>
              <a:rPr lang="en-US" sz="1800" dirty="0" err="1"/>
              <a:t>Tenenbaum</a:t>
            </a:r>
            <a:r>
              <a:rPr lang="en-US" sz="1800" dirty="0"/>
              <a:t>, 1999), human reasoning under uncertainty (</a:t>
            </a:r>
            <a:r>
              <a:rPr lang="en-US" sz="1800" dirty="0" err="1"/>
              <a:t>Oaksfoard</a:t>
            </a:r>
            <a:r>
              <a:rPr lang="en-US" sz="1800" dirty="0"/>
              <a:t> &amp; </a:t>
            </a:r>
            <a:r>
              <a:rPr lang="en-US" sz="1800" dirty="0" err="1"/>
              <a:t>Chater</a:t>
            </a:r>
            <a:r>
              <a:rPr lang="en-US" sz="1800" dirty="0"/>
              <a:t>, 1994), </a:t>
            </a:r>
            <a:r>
              <a:rPr lang="en-US" sz="1800" dirty="0" err="1"/>
              <a:t>categorisation</a:t>
            </a:r>
            <a:r>
              <a:rPr lang="en-US" sz="1800" dirty="0"/>
              <a:t> (</a:t>
            </a:r>
            <a:r>
              <a:rPr lang="en-US" sz="1800" dirty="0" err="1"/>
              <a:t>Tenenbaum</a:t>
            </a:r>
            <a:r>
              <a:rPr lang="en-US" sz="1800" dirty="0"/>
              <a:t> &amp; Griffiths, 2001), counterfactual inference and causal representation (Pearl, 2000; Griffiths &amp; </a:t>
            </a:r>
            <a:r>
              <a:rPr lang="en-US" sz="1800" dirty="0" err="1"/>
              <a:t>Tenenbaum</a:t>
            </a:r>
            <a:r>
              <a:rPr lang="en-US" sz="1800" dirty="0"/>
              <a:t>, 2006; </a:t>
            </a:r>
            <a:r>
              <a:rPr lang="en-US" sz="1800" dirty="0" err="1"/>
              <a:t>Sloman</a:t>
            </a:r>
            <a:r>
              <a:rPr lang="en-US" sz="1800" dirty="0"/>
              <a:t> &amp; </a:t>
            </a:r>
            <a:r>
              <a:rPr lang="en-US" sz="1800" dirty="0" err="1"/>
              <a:t>Lagnado</a:t>
            </a:r>
            <a:r>
              <a:rPr lang="en-US" sz="1800" dirty="0"/>
              <a:t>, 2005), and for modeling language acquisition (e.g., Hsu &amp; </a:t>
            </a:r>
            <a:r>
              <a:rPr lang="en-US" sz="1800" dirty="0" err="1"/>
              <a:t>Chater</a:t>
            </a:r>
            <a:r>
              <a:rPr lang="en-US" sz="1800" dirty="0"/>
              <a:t>, 2010). </a:t>
            </a:r>
            <a:endParaRPr lang="en-US" sz="1800" dirty="0" smtClean="0"/>
          </a:p>
          <a:p>
            <a:pPr>
              <a:lnSpc>
                <a:spcPct val="90000"/>
              </a:lnSpc>
            </a:pPr>
            <a:endParaRPr lang="en-GB" sz="1800" dirty="0" smtClean="0"/>
          </a:p>
          <a:p>
            <a:pPr>
              <a:lnSpc>
                <a:spcPct val="90000"/>
              </a:lnSpc>
            </a:pPr>
            <a:endParaRPr lang="en-GB" sz="1800" dirty="0" smtClean="0"/>
          </a:p>
          <a:p>
            <a:pPr marL="0" indent="0">
              <a:lnSpc>
                <a:spcPct val="90000"/>
              </a:lnSpc>
              <a:buNone/>
            </a:pPr>
            <a:endParaRPr lang="en-GB" sz="1800" dirty="0" smtClean="0"/>
          </a:p>
        </p:txBody>
      </p:sp>
      <p:pic>
        <p:nvPicPr>
          <p:cNvPr id="2" name="Picture 1"/>
          <p:cNvPicPr>
            <a:picLocks noChangeAspect="1"/>
          </p:cNvPicPr>
          <p:nvPr/>
        </p:nvPicPr>
        <p:blipFill>
          <a:blip r:embed="rId3"/>
          <a:stretch>
            <a:fillRect/>
          </a:stretch>
        </p:blipFill>
        <p:spPr>
          <a:xfrm>
            <a:off x="7784727" y="621898"/>
            <a:ext cx="1179761" cy="1174518"/>
          </a:xfrm>
          <a:prstGeom prst="rect">
            <a:avLst/>
          </a:prstGeom>
        </p:spPr>
      </p:pic>
    </p:spTree>
    <p:extLst>
      <p:ext uri="{BB962C8B-B14F-4D97-AF65-F5344CB8AC3E}">
        <p14:creationId xmlns:p14="http://schemas.microsoft.com/office/powerpoint/2010/main" val="35942919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236296" y="908050"/>
            <a:ext cx="1418485" cy="1412180"/>
          </a:xfrm>
          <a:prstGeom prst="rect">
            <a:avLst/>
          </a:prstGeom>
        </p:spPr>
      </p:pic>
      <p:sp>
        <p:nvSpPr>
          <p:cNvPr id="3" name="Content Placeholder 2"/>
          <p:cNvSpPr>
            <a:spLocks noGrp="1"/>
          </p:cNvSpPr>
          <p:nvPr>
            <p:ph idx="1"/>
          </p:nvPr>
        </p:nvSpPr>
        <p:spPr/>
        <p:txBody>
          <a:bodyPr/>
          <a:lstStyle/>
          <a:p>
            <a:endParaRPr lang="en-GB"/>
          </a:p>
        </p:txBody>
      </p:sp>
      <p:sp>
        <p:nvSpPr>
          <p:cNvPr id="7" name="Rectangle 7"/>
          <p:cNvSpPr txBox="1">
            <a:spLocks noChangeArrowheads="1"/>
          </p:cNvSpPr>
          <p:nvPr/>
        </p:nvSpPr>
        <p:spPr bwMode="auto">
          <a:xfrm>
            <a:off x="306862" y="965646"/>
            <a:ext cx="8489950"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3000" b="1" kern="1200">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panose="020B0604020202020204" pitchFamily="34" charset="0"/>
              </a:defRPr>
            </a:lvl2pPr>
            <a:lvl3pPr algn="l" rtl="0" fontAlgn="base">
              <a:spcBef>
                <a:spcPct val="0"/>
              </a:spcBef>
              <a:spcAft>
                <a:spcPct val="0"/>
              </a:spcAft>
              <a:defRPr sz="3000" b="1">
                <a:solidFill>
                  <a:schemeClr val="tx2"/>
                </a:solidFill>
                <a:latin typeface="Arial" panose="020B0604020202020204" pitchFamily="34" charset="0"/>
              </a:defRPr>
            </a:lvl3pPr>
            <a:lvl4pPr algn="l" rtl="0" fontAlgn="base">
              <a:spcBef>
                <a:spcPct val="0"/>
              </a:spcBef>
              <a:spcAft>
                <a:spcPct val="0"/>
              </a:spcAft>
              <a:defRPr sz="3000" b="1">
                <a:solidFill>
                  <a:schemeClr val="tx2"/>
                </a:solidFill>
                <a:latin typeface="Arial" panose="020B0604020202020204" pitchFamily="34" charset="0"/>
              </a:defRPr>
            </a:lvl4pPr>
            <a:lvl5pPr algn="l" rtl="0" fontAlgn="base">
              <a:spcBef>
                <a:spcPct val="0"/>
              </a:spcBef>
              <a:spcAft>
                <a:spcPct val="0"/>
              </a:spcAft>
              <a:defRPr sz="3000" b="1">
                <a:solidFill>
                  <a:schemeClr val="tx2"/>
                </a:solidFill>
                <a:latin typeface="Arial" panose="020B0604020202020204" pitchFamily="34" charset="0"/>
              </a:defRPr>
            </a:lvl5pPr>
            <a:lvl6pPr marL="457200" algn="l" rtl="0" fontAlgn="base">
              <a:spcBef>
                <a:spcPct val="0"/>
              </a:spcBef>
              <a:spcAft>
                <a:spcPct val="0"/>
              </a:spcAft>
              <a:defRPr sz="3000" b="1">
                <a:solidFill>
                  <a:schemeClr val="tx2"/>
                </a:solidFill>
                <a:latin typeface="Arial" panose="020B0604020202020204" pitchFamily="34" charset="0"/>
              </a:defRPr>
            </a:lvl6pPr>
            <a:lvl7pPr marL="914400" algn="l" rtl="0" fontAlgn="base">
              <a:spcBef>
                <a:spcPct val="0"/>
              </a:spcBef>
              <a:spcAft>
                <a:spcPct val="0"/>
              </a:spcAft>
              <a:defRPr sz="3000" b="1">
                <a:solidFill>
                  <a:schemeClr val="tx2"/>
                </a:solidFill>
                <a:latin typeface="Arial" panose="020B0604020202020204" pitchFamily="34" charset="0"/>
              </a:defRPr>
            </a:lvl7pPr>
            <a:lvl8pPr marL="1371600" algn="l" rtl="0" fontAlgn="base">
              <a:spcBef>
                <a:spcPct val="0"/>
              </a:spcBef>
              <a:spcAft>
                <a:spcPct val="0"/>
              </a:spcAft>
              <a:defRPr sz="3000" b="1">
                <a:solidFill>
                  <a:schemeClr val="tx2"/>
                </a:solidFill>
                <a:latin typeface="Arial" panose="020B0604020202020204" pitchFamily="34" charset="0"/>
              </a:defRPr>
            </a:lvl8pPr>
            <a:lvl9pPr marL="1828800" algn="l" rtl="0" fontAlgn="base">
              <a:spcBef>
                <a:spcPct val="0"/>
              </a:spcBef>
              <a:spcAft>
                <a:spcPct val="0"/>
              </a:spcAft>
              <a:defRPr sz="3000" b="1">
                <a:solidFill>
                  <a:schemeClr val="tx2"/>
                </a:solidFill>
                <a:latin typeface="Arial" panose="020B0604020202020204" pitchFamily="34" charset="0"/>
              </a:defRPr>
            </a:lvl9pPr>
          </a:lstStyle>
          <a:p>
            <a:r>
              <a:rPr lang="en-GB" sz="3200" dirty="0" smtClean="0">
                <a:latin typeface="Arial Black" pitchFamily="34" charset="0"/>
              </a:rPr>
              <a:t>Bayesian Models of Cognition</a:t>
            </a:r>
            <a:endParaRPr lang="en-US" sz="3200" dirty="0" smtClean="0">
              <a:latin typeface="Arial Black"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915565250"/>
              </p:ext>
            </p:extLst>
          </p:nvPr>
        </p:nvGraphicFramePr>
        <p:xfrm>
          <a:off x="899592" y="2274619"/>
          <a:ext cx="7056784" cy="4176464"/>
        </p:xfrm>
        <a:graphic>
          <a:graphicData uri="http://schemas.openxmlformats.org/drawingml/2006/table">
            <a:tbl>
              <a:tblPr firstRow="1" bandRow="1">
                <a:tableStyleId>{F5AB1C69-6EDB-4FF4-983F-18BD219EF322}</a:tableStyleId>
              </a:tblPr>
              <a:tblGrid>
                <a:gridCol w="3528392"/>
                <a:gridCol w="3528392"/>
              </a:tblGrid>
              <a:tr h="622027">
                <a:tc>
                  <a:txBody>
                    <a:bodyPr/>
                    <a:lstStyle/>
                    <a:p>
                      <a:pPr algn="ctr"/>
                      <a:r>
                        <a:rPr lang="en-GB" dirty="0" smtClean="0">
                          <a:solidFill>
                            <a:sysClr val="windowText" lastClr="000000"/>
                          </a:solidFill>
                        </a:rPr>
                        <a:t>Bayesian Fundamentalism</a:t>
                      </a:r>
                      <a:endParaRPr lang="en-GB"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smtClean="0">
                          <a:solidFill>
                            <a:sysClr val="windowText" lastClr="000000"/>
                          </a:solidFill>
                        </a:rPr>
                        <a:t>Bayesian</a:t>
                      </a:r>
                      <a:r>
                        <a:rPr lang="en-GB" baseline="0" dirty="0" smtClean="0">
                          <a:solidFill>
                            <a:sysClr val="windowText" lastClr="000000"/>
                          </a:solidFill>
                        </a:rPr>
                        <a:t> Enlightenment</a:t>
                      </a:r>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554437">
                <a:tc>
                  <a:txBody>
                    <a:bodyPr/>
                    <a:lstStyle/>
                    <a:p>
                      <a:pPr marL="285750" indent="-285750" algn="ctr">
                        <a:buFont typeface="Arial" panose="020B0604020202020204" pitchFamily="34" charset="0"/>
                        <a:buChar char="•"/>
                      </a:pPr>
                      <a:r>
                        <a:rPr lang="en-GB" b="0" baseline="0" dirty="0" smtClean="0">
                          <a:solidFill>
                            <a:sysClr val="windowText" lastClr="000000"/>
                          </a:solidFill>
                        </a:rPr>
                        <a:t>The Bayesian model itself exists at a </a:t>
                      </a:r>
                      <a:r>
                        <a:rPr lang="en-GB" b="1" baseline="0" dirty="0" smtClean="0">
                          <a:solidFill>
                            <a:sysClr val="windowText" lastClr="000000"/>
                          </a:solidFill>
                        </a:rPr>
                        <a:t>computational level</a:t>
                      </a:r>
                      <a:r>
                        <a:rPr lang="en-GB" b="0" baseline="0" dirty="0" smtClean="0">
                          <a:solidFill>
                            <a:sysClr val="windowText" lastClr="000000"/>
                          </a:solidFill>
                        </a:rPr>
                        <a:t>, where its predictions are defined only based on optimal inference (Bayes laws) and decision-making. The mechanisms by which those decision are determined are outside the model’s scope.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a:buFont typeface="Arial" panose="020B0604020202020204" pitchFamily="34" charset="0"/>
                        <a:buNone/>
                      </a:pPr>
                      <a:endParaRPr lang="en-GB" baseline="0" dirty="0" smtClean="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3458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236296" y="908050"/>
            <a:ext cx="1418485" cy="1412180"/>
          </a:xfrm>
          <a:prstGeom prst="rect">
            <a:avLst/>
          </a:prstGeom>
        </p:spPr>
      </p:pic>
      <p:sp>
        <p:nvSpPr>
          <p:cNvPr id="3" name="Content Placeholder 2"/>
          <p:cNvSpPr>
            <a:spLocks noGrp="1"/>
          </p:cNvSpPr>
          <p:nvPr>
            <p:ph idx="1"/>
          </p:nvPr>
        </p:nvSpPr>
        <p:spPr/>
        <p:txBody>
          <a:bodyPr/>
          <a:lstStyle/>
          <a:p>
            <a:endParaRPr lang="en-GB"/>
          </a:p>
        </p:txBody>
      </p:sp>
      <p:sp>
        <p:nvSpPr>
          <p:cNvPr id="7" name="Rectangle 7"/>
          <p:cNvSpPr txBox="1">
            <a:spLocks noChangeArrowheads="1"/>
          </p:cNvSpPr>
          <p:nvPr/>
        </p:nvSpPr>
        <p:spPr bwMode="auto">
          <a:xfrm>
            <a:off x="306862" y="965646"/>
            <a:ext cx="8489950"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3000" b="1" kern="1200">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panose="020B0604020202020204" pitchFamily="34" charset="0"/>
              </a:defRPr>
            </a:lvl2pPr>
            <a:lvl3pPr algn="l" rtl="0" fontAlgn="base">
              <a:spcBef>
                <a:spcPct val="0"/>
              </a:spcBef>
              <a:spcAft>
                <a:spcPct val="0"/>
              </a:spcAft>
              <a:defRPr sz="3000" b="1">
                <a:solidFill>
                  <a:schemeClr val="tx2"/>
                </a:solidFill>
                <a:latin typeface="Arial" panose="020B0604020202020204" pitchFamily="34" charset="0"/>
              </a:defRPr>
            </a:lvl3pPr>
            <a:lvl4pPr algn="l" rtl="0" fontAlgn="base">
              <a:spcBef>
                <a:spcPct val="0"/>
              </a:spcBef>
              <a:spcAft>
                <a:spcPct val="0"/>
              </a:spcAft>
              <a:defRPr sz="3000" b="1">
                <a:solidFill>
                  <a:schemeClr val="tx2"/>
                </a:solidFill>
                <a:latin typeface="Arial" panose="020B0604020202020204" pitchFamily="34" charset="0"/>
              </a:defRPr>
            </a:lvl4pPr>
            <a:lvl5pPr algn="l" rtl="0" fontAlgn="base">
              <a:spcBef>
                <a:spcPct val="0"/>
              </a:spcBef>
              <a:spcAft>
                <a:spcPct val="0"/>
              </a:spcAft>
              <a:defRPr sz="3000" b="1">
                <a:solidFill>
                  <a:schemeClr val="tx2"/>
                </a:solidFill>
                <a:latin typeface="Arial" panose="020B0604020202020204" pitchFamily="34" charset="0"/>
              </a:defRPr>
            </a:lvl5pPr>
            <a:lvl6pPr marL="457200" algn="l" rtl="0" fontAlgn="base">
              <a:spcBef>
                <a:spcPct val="0"/>
              </a:spcBef>
              <a:spcAft>
                <a:spcPct val="0"/>
              </a:spcAft>
              <a:defRPr sz="3000" b="1">
                <a:solidFill>
                  <a:schemeClr val="tx2"/>
                </a:solidFill>
                <a:latin typeface="Arial" panose="020B0604020202020204" pitchFamily="34" charset="0"/>
              </a:defRPr>
            </a:lvl6pPr>
            <a:lvl7pPr marL="914400" algn="l" rtl="0" fontAlgn="base">
              <a:spcBef>
                <a:spcPct val="0"/>
              </a:spcBef>
              <a:spcAft>
                <a:spcPct val="0"/>
              </a:spcAft>
              <a:defRPr sz="3000" b="1">
                <a:solidFill>
                  <a:schemeClr val="tx2"/>
                </a:solidFill>
                <a:latin typeface="Arial" panose="020B0604020202020204" pitchFamily="34" charset="0"/>
              </a:defRPr>
            </a:lvl7pPr>
            <a:lvl8pPr marL="1371600" algn="l" rtl="0" fontAlgn="base">
              <a:spcBef>
                <a:spcPct val="0"/>
              </a:spcBef>
              <a:spcAft>
                <a:spcPct val="0"/>
              </a:spcAft>
              <a:defRPr sz="3000" b="1">
                <a:solidFill>
                  <a:schemeClr val="tx2"/>
                </a:solidFill>
                <a:latin typeface="Arial" panose="020B0604020202020204" pitchFamily="34" charset="0"/>
              </a:defRPr>
            </a:lvl8pPr>
            <a:lvl9pPr marL="1828800" algn="l" rtl="0" fontAlgn="base">
              <a:spcBef>
                <a:spcPct val="0"/>
              </a:spcBef>
              <a:spcAft>
                <a:spcPct val="0"/>
              </a:spcAft>
              <a:defRPr sz="3000" b="1">
                <a:solidFill>
                  <a:schemeClr val="tx2"/>
                </a:solidFill>
                <a:latin typeface="Arial" panose="020B0604020202020204" pitchFamily="34" charset="0"/>
              </a:defRPr>
            </a:lvl9pPr>
          </a:lstStyle>
          <a:p>
            <a:r>
              <a:rPr lang="en-GB" sz="3200" dirty="0" smtClean="0">
                <a:latin typeface="Arial Black" pitchFamily="34" charset="0"/>
              </a:rPr>
              <a:t>Bayesian Models of Cognition</a:t>
            </a:r>
            <a:endParaRPr lang="en-US" sz="3200" dirty="0" smtClean="0">
              <a:latin typeface="Arial Black"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061451985"/>
              </p:ext>
            </p:extLst>
          </p:nvPr>
        </p:nvGraphicFramePr>
        <p:xfrm>
          <a:off x="899592" y="2420888"/>
          <a:ext cx="7056784" cy="4176464"/>
        </p:xfrm>
        <a:graphic>
          <a:graphicData uri="http://schemas.openxmlformats.org/drawingml/2006/table">
            <a:tbl>
              <a:tblPr firstRow="1" bandRow="1">
                <a:tableStyleId>{F5AB1C69-6EDB-4FF4-983F-18BD219EF322}</a:tableStyleId>
              </a:tblPr>
              <a:tblGrid>
                <a:gridCol w="3528392"/>
                <a:gridCol w="3528392"/>
              </a:tblGrid>
              <a:tr h="622027">
                <a:tc>
                  <a:txBody>
                    <a:bodyPr/>
                    <a:lstStyle/>
                    <a:p>
                      <a:pPr algn="ctr"/>
                      <a:r>
                        <a:rPr lang="en-GB" dirty="0" smtClean="0">
                          <a:solidFill>
                            <a:sysClr val="windowText" lastClr="000000"/>
                          </a:solidFill>
                        </a:rPr>
                        <a:t>Bayesian Fundamentalism</a:t>
                      </a:r>
                      <a:endParaRPr lang="en-GB" dirty="0">
                        <a:solidFill>
                          <a:sysClr val="windowText" lastClr="000000"/>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smtClean="0">
                          <a:solidFill>
                            <a:sysClr val="windowText" lastClr="000000"/>
                          </a:solidFill>
                        </a:rPr>
                        <a:t>Bayesian</a:t>
                      </a:r>
                      <a:r>
                        <a:rPr lang="en-GB" baseline="0" dirty="0" smtClean="0">
                          <a:solidFill>
                            <a:sysClr val="windowText" lastClr="000000"/>
                          </a:solidFill>
                        </a:rPr>
                        <a:t> Enlightenment</a:t>
                      </a:r>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554437">
                <a:tc>
                  <a:txBody>
                    <a:bodyPr/>
                    <a:lstStyle/>
                    <a:p>
                      <a:pPr marL="285750" indent="-285750" algn="ctr">
                        <a:buFont typeface="Arial" panose="020B0604020202020204" pitchFamily="34" charset="0"/>
                        <a:buChar char="•"/>
                      </a:pPr>
                      <a:r>
                        <a:rPr lang="en-GB" b="0" baseline="0" dirty="0" smtClean="0">
                          <a:solidFill>
                            <a:sysClr val="windowText" lastClr="000000"/>
                          </a:solidFill>
                        </a:rPr>
                        <a:t>Cognitive behaviour can be explained from rational principles alone &amp; without reference to psychological or neurological processes </a:t>
                      </a:r>
                    </a:p>
                    <a:p>
                      <a:pPr marL="285750" indent="-285750" algn="ctr">
                        <a:buFont typeface="Arial" panose="020B0604020202020204" pitchFamily="34" charset="0"/>
                        <a:buChar char="•"/>
                      </a:pPr>
                      <a:endParaRPr lang="en-GB" b="0" baseline="0" dirty="0" smtClean="0">
                        <a:solidFill>
                          <a:sysClr val="windowText" lastClr="000000"/>
                        </a:solidFill>
                      </a:endParaRPr>
                    </a:p>
                    <a:p>
                      <a:pPr marL="285750" indent="-285750" algn="ctr">
                        <a:buFont typeface="Arial" panose="020B0604020202020204" pitchFamily="34" charset="0"/>
                        <a:buChar char="•"/>
                      </a:pPr>
                      <a:r>
                        <a:rPr lang="en-GB" b="0" baseline="0" dirty="0" smtClean="0">
                          <a:solidFill>
                            <a:sysClr val="windowText" lastClr="000000"/>
                          </a:solidFill>
                        </a:rPr>
                        <a:t>Significantly under constrained</a:t>
                      </a:r>
                    </a:p>
                    <a:p>
                      <a:pPr marL="285750" indent="-285750" algn="ctr">
                        <a:buFont typeface="Arial" panose="020B0604020202020204" pitchFamily="34" charset="0"/>
                        <a:buChar char="•"/>
                      </a:pPr>
                      <a:endParaRPr lang="en-GB" b="0" baseline="0" dirty="0" smtClean="0">
                        <a:solidFill>
                          <a:sysClr val="windowText" lastClr="000000"/>
                        </a:solidFill>
                      </a:endParaRPr>
                    </a:p>
                    <a:p>
                      <a:pPr marL="285750" indent="-285750" algn="ctr">
                        <a:buFont typeface="Arial" panose="020B0604020202020204" pitchFamily="34" charset="0"/>
                        <a:buChar char="•"/>
                      </a:pPr>
                      <a:r>
                        <a:rPr lang="en-GB" b="0" baseline="0" dirty="0" smtClean="0">
                          <a:solidFill>
                            <a:sysClr val="windowText" lastClr="000000"/>
                          </a:solidFill>
                        </a:rPr>
                        <a:t>Like Behaviourism (black box)?</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ctr">
                        <a:buFont typeface="Arial" panose="020B0604020202020204" pitchFamily="34" charset="0"/>
                        <a:buChar char="•"/>
                      </a:pPr>
                      <a:r>
                        <a:rPr lang="en-GB" baseline="0" dirty="0" smtClean="0">
                          <a:solidFill>
                            <a:sysClr val="windowText" lastClr="000000"/>
                          </a:solidFill>
                        </a:rPr>
                        <a:t>Developed in conjunction with mechanistic considerations</a:t>
                      </a:r>
                    </a:p>
                    <a:p>
                      <a:pPr marL="285750" indent="-285750" algn="ctr">
                        <a:buFont typeface="Arial" panose="020B0604020202020204" pitchFamily="34" charset="0"/>
                        <a:buChar char="•"/>
                      </a:pPr>
                      <a:endParaRPr lang="en-GB" baseline="0" dirty="0" smtClean="0">
                        <a:solidFill>
                          <a:sysClr val="windowText" lastClr="000000"/>
                        </a:solidFill>
                      </a:endParaRPr>
                    </a:p>
                    <a:p>
                      <a:pPr marL="285750" indent="-285750" algn="ctr">
                        <a:buFont typeface="Arial" panose="020B0604020202020204" pitchFamily="34" charset="0"/>
                        <a:buChar char="•"/>
                      </a:pPr>
                      <a:r>
                        <a:rPr lang="en-GB" baseline="0" dirty="0" smtClean="0">
                          <a:solidFill>
                            <a:sysClr val="windowText" lastClr="000000"/>
                          </a:solidFill>
                        </a:rPr>
                        <a:t>Performing model comparisons of different Bayesian models</a:t>
                      </a:r>
                    </a:p>
                    <a:p>
                      <a:pPr marL="0" indent="0" algn="ctr">
                        <a:buFont typeface="Arial" panose="020B0604020202020204" pitchFamily="34" charset="0"/>
                        <a:buNone/>
                      </a:pPr>
                      <a:endParaRPr lang="en-GB" baseline="0" dirty="0" smtClean="0">
                        <a:solidFill>
                          <a:sysClr val="windowText" lastClr="000000"/>
                        </a:solidFill>
                      </a:endParaRPr>
                    </a:p>
                    <a:p>
                      <a:pPr marL="285750" indent="-285750" algn="ctr">
                        <a:buFont typeface="Arial" panose="020B0604020202020204" pitchFamily="34" charset="0"/>
                        <a:buChar char="•"/>
                      </a:pPr>
                      <a:r>
                        <a:rPr lang="en-GB" baseline="0" dirty="0" smtClean="0">
                          <a:solidFill>
                            <a:sysClr val="windowText" lastClr="000000"/>
                          </a:solidFill>
                        </a:rPr>
                        <a:t>Take into account representations</a:t>
                      </a:r>
                      <a:endParaRPr lang="en-GB" baseline="0" dirty="0">
                        <a:solidFill>
                          <a:sysClr val="windowText" lastClr="000000"/>
                        </a:solidFill>
                      </a:endParaRPr>
                    </a:p>
                    <a:p>
                      <a:pPr marL="0" indent="0" algn="ctr">
                        <a:buFont typeface="Arial" panose="020B0604020202020204" pitchFamily="34" charset="0"/>
                        <a:buNone/>
                      </a:pPr>
                      <a:endParaRPr lang="en-GB" baseline="0" dirty="0" smtClean="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2011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8"/>
          <p:cNvSpPr>
            <a:spLocks noGrp="1" noChangeArrowheads="1"/>
          </p:cNvSpPr>
          <p:nvPr>
            <p:ph type="body" idx="1"/>
          </p:nvPr>
        </p:nvSpPr>
        <p:spPr>
          <a:xfrm>
            <a:off x="329001" y="1916832"/>
            <a:ext cx="7914208" cy="3384376"/>
          </a:xfrm>
        </p:spPr>
        <p:txBody>
          <a:bodyPr/>
          <a:lstStyle/>
          <a:p>
            <a:pPr>
              <a:lnSpc>
                <a:spcPct val="90000"/>
              </a:lnSpc>
            </a:pPr>
            <a:r>
              <a:rPr lang="en-GB" sz="2400" b="1" dirty="0" smtClean="0">
                <a:solidFill>
                  <a:srgbClr val="FF0000"/>
                </a:solidFill>
              </a:rPr>
              <a:t>Computational</a:t>
            </a:r>
          </a:p>
          <a:p>
            <a:pPr lvl="1">
              <a:lnSpc>
                <a:spcPct val="90000"/>
              </a:lnSpc>
            </a:pPr>
            <a:r>
              <a:rPr lang="en-GB" sz="2000" b="1" dirty="0" smtClean="0">
                <a:solidFill>
                  <a:srgbClr val="FF0000"/>
                </a:solidFill>
              </a:rPr>
              <a:t>What problem is the brain solving? What information is required? What is the structure of the environment?</a:t>
            </a:r>
          </a:p>
          <a:p>
            <a:pPr lvl="1">
              <a:lnSpc>
                <a:spcPct val="90000"/>
              </a:lnSpc>
            </a:pPr>
            <a:endParaRPr lang="en-GB" sz="2000" dirty="0" smtClean="0"/>
          </a:p>
          <a:p>
            <a:pPr>
              <a:lnSpc>
                <a:spcPct val="90000"/>
              </a:lnSpc>
            </a:pPr>
            <a:r>
              <a:rPr lang="en-GB" sz="2400" dirty="0" smtClean="0"/>
              <a:t>Algorithmic</a:t>
            </a:r>
          </a:p>
          <a:p>
            <a:pPr lvl="1">
              <a:lnSpc>
                <a:spcPct val="90000"/>
              </a:lnSpc>
            </a:pPr>
            <a:r>
              <a:rPr lang="en-GB" sz="2000" dirty="0" smtClean="0"/>
              <a:t>What processes does the mind execute to produce the solution?</a:t>
            </a:r>
          </a:p>
          <a:p>
            <a:pPr lvl="1">
              <a:lnSpc>
                <a:spcPct val="90000"/>
              </a:lnSpc>
            </a:pPr>
            <a:r>
              <a:rPr lang="en-GB" sz="2000" dirty="0" smtClean="0"/>
              <a:t>What algorithms are computed? </a:t>
            </a:r>
            <a:endParaRPr lang="en-GB" sz="1800" dirty="0" smtClean="0"/>
          </a:p>
          <a:p>
            <a:pPr>
              <a:lnSpc>
                <a:spcPct val="90000"/>
              </a:lnSpc>
            </a:pPr>
            <a:endParaRPr lang="en-GB" sz="2400" dirty="0" smtClean="0"/>
          </a:p>
          <a:p>
            <a:pPr>
              <a:lnSpc>
                <a:spcPct val="90000"/>
              </a:lnSpc>
            </a:pPr>
            <a:r>
              <a:rPr lang="en-GB" sz="2400" dirty="0" err="1" smtClean="0"/>
              <a:t>Implementational</a:t>
            </a:r>
            <a:endParaRPr lang="en-GB" sz="2400" dirty="0" smtClean="0"/>
          </a:p>
          <a:p>
            <a:pPr lvl="1">
              <a:lnSpc>
                <a:spcPct val="90000"/>
              </a:lnSpc>
            </a:pPr>
            <a:r>
              <a:rPr lang="en-GB" sz="2000" dirty="0" smtClean="0"/>
              <a:t>Hardware: How are those algorithms implemented in the brain?</a:t>
            </a:r>
            <a:endParaRPr lang="en-US" sz="2000" dirty="0" smtClean="0"/>
          </a:p>
        </p:txBody>
      </p:sp>
      <p:sp>
        <p:nvSpPr>
          <p:cNvPr id="43010" name="Rectangle 7"/>
          <p:cNvSpPr>
            <a:spLocks noGrp="1" noChangeArrowheads="1"/>
          </p:cNvSpPr>
          <p:nvPr>
            <p:ph type="title"/>
          </p:nvPr>
        </p:nvSpPr>
        <p:spPr/>
        <p:txBody>
          <a:bodyPr/>
          <a:lstStyle/>
          <a:p>
            <a:r>
              <a:rPr lang="en-GB" sz="3200" dirty="0" smtClean="0">
                <a:latin typeface="Arial Black" pitchFamily="34" charset="0"/>
              </a:rPr>
              <a:t>MARR’S (1982) LEVELS</a:t>
            </a:r>
            <a:endParaRPr lang="en-US" sz="3200" dirty="0" smtClean="0">
              <a:latin typeface="Arial Black" pitchFamily="34" charset="0"/>
            </a:endParaRPr>
          </a:p>
        </p:txBody>
      </p:sp>
      <p:pic>
        <p:nvPicPr>
          <p:cNvPr id="3" name="Picture 2"/>
          <p:cNvPicPr>
            <a:picLocks noChangeAspect="1"/>
          </p:cNvPicPr>
          <p:nvPr/>
        </p:nvPicPr>
        <p:blipFill>
          <a:blip r:embed="rId3"/>
          <a:stretch>
            <a:fillRect/>
          </a:stretch>
        </p:blipFill>
        <p:spPr>
          <a:xfrm>
            <a:off x="7678040" y="5373216"/>
            <a:ext cx="656563" cy="611478"/>
          </a:xfrm>
          <a:prstGeom prst="rect">
            <a:avLst/>
          </a:prstGeom>
        </p:spPr>
      </p:pic>
      <p:pic>
        <p:nvPicPr>
          <p:cNvPr id="19458" name="Picture 2" descr="Image result for computer clipa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6322" y="2205038"/>
            <a:ext cx="818273" cy="756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7022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3"/>
          <p:cNvSpPr txBox="1">
            <a:spLocks noChangeArrowheads="1"/>
          </p:cNvSpPr>
          <p:nvPr/>
        </p:nvSpPr>
        <p:spPr bwMode="auto">
          <a:xfrm>
            <a:off x="683568" y="2564904"/>
            <a:ext cx="8352928" cy="4071937"/>
          </a:xfrm>
          <a:prstGeom prst="rect">
            <a:avLst/>
          </a:prstGeom>
          <a:noFill/>
          <a:ln w="9525">
            <a:noFill/>
            <a:miter lim="800000"/>
            <a:headEnd/>
            <a:tailEnd/>
          </a:ln>
        </p:spPr>
        <p:txBody>
          <a:bodyPr lIns="0" tIns="0" rIns="0" bIns="0"/>
          <a:lstStyle/>
          <a:p>
            <a:pPr marL="565150" indent="-457200" defTabSz="449263">
              <a:lnSpc>
                <a:spcPct val="150000"/>
              </a:lnSpc>
              <a:spcBef>
                <a:spcPct val="25000"/>
              </a:spcBef>
              <a:spcAft>
                <a:spcPct val="25000"/>
              </a:spcAft>
              <a:buAutoNum type="arabicPeriod" startAt="2"/>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3200" dirty="0" smtClean="0">
                <a:solidFill>
                  <a:schemeClr val="tx2"/>
                </a:solidFill>
                <a:latin typeface="Arial Black" pitchFamily="34" charset="0"/>
              </a:rPr>
              <a:t>The Future of AI:                     Human vs. Machine Learning</a:t>
            </a:r>
            <a:endParaRPr lang="en-GB" sz="3200" dirty="0">
              <a:solidFill>
                <a:schemeClr val="tx2"/>
              </a:solidFill>
              <a:latin typeface="Arial Black" pitchFamily="34" charset="0"/>
              <a:cs typeface="Times New Roman" pitchFamily="18" charset="0"/>
            </a:endParaRPr>
          </a:p>
          <a:p>
            <a:pPr marL="717550" indent="-609600" defTabSz="449263">
              <a:lnSpc>
                <a:spcPct val="150000"/>
              </a:lnSpc>
              <a:spcBef>
                <a:spcPct val="25000"/>
              </a:spcBef>
              <a:spcAft>
                <a:spcPct val="25000"/>
              </a:spcAft>
              <a:buFontTx/>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sz="2000" dirty="0">
              <a:solidFill>
                <a:schemeClr val="tx2"/>
              </a:solidFill>
              <a:latin typeface="Arial Black" pitchFamily="34" charset="0"/>
            </a:endParaRPr>
          </a:p>
        </p:txBody>
      </p:sp>
      <p:sp>
        <p:nvSpPr>
          <p:cNvPr id="5" name="Rectangle 2"/>
          <p:cNvSpPr txBox="1">
            <a:spLocks noChangeArrowheads="1"/>
          </p:cNvSpPr>
          <p:nvPr/>
        </p:nvSpPr>
        <p:spPr bwMode="auto">
          <a:xfrm>
            <a:off x="468313" y="772244"/>
            <a:ext cx="8231187" cy="114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rtl="0" fontAlgn="base">
              <a:spcBef>
                <a:spcPct val="0"/>
              </a:spcBef>
              <a:spcAft>
                <a:spcPct val="0"/>
              </a:spcAft>
              <a:defRPr sz="3000" b="1" kern="1200">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panose="020B0604020202020204" pitchFamily="34" charset="0"/>
              </a:defRPr>
            </a:lvl2pPr>
            <a:lvl3pPr algn="l" rtl="0" fontAlgn="base">
              <a:spcBef>
                <a:spcPct val="0"/>
              </a:spcBef>
              <a:spcAft>
                <a:spcPct val="0"/>
              </a:spcAft>
              <a:defRPr sz="3000" b="1">
                <a:solidFill>
                  <a:schemeClr val="tx2"/>
                </a:solidFill>
                <a:latin typeface="Arial" panose="020B0604020202020204" pitchFamily="34" charset="0"/>
              </a:defRPr>
            </a:lvl3pPr>
            <a:lvl4pPr algn="l" rtl="0" fontAlgn="base">
              <a:spcBef>
                <a:spcPct val="0"/>
              </a:spcBef>
              <a:spcAft>
                <a:spcPct val="0"/>
              </a:spcAft>
              <a:defRPr sz="3000" b="1">
                <a:solidFill>
                  <a:schemeClr val="tx2"/>
                </a:solidFill>
                <a:latin typeface="Arial" panose="020B0604020202020204" pitchFamily="34" charset="0"/>
              </a:defRPr>
            </a:lvl4pPr>
            <a:lvl5pPr algn="l" rtl="0" fontAlgn="base">
              <a:spcBef>
                <a:spcPct val="0"/>
              </a:spcBef>
              <a:spcAft>
                <a:spcPct val="0"/>
              </a:spcAft>
              <a:defRPr sz="3000" b="1">
                <a:solidFill>
                  <a:schemeClr val="tx2"/>
                </a:solidFill>
                <a:latin typeface="Arial" panose="020B0604020202020204" pitchFamily="34" charset="0"/>
              </a:defRPr>
            </a:lvl5pPr>
            <a:lvl6pPr marL="457200" algn="l" rtl="0" fontAlgn="base">
              <a:spcBef>
                <a:spcPct val="0"/>
              </a:spcBef>
              <a:spcAft>
                <a:spcPct val="0"/>
              </a:spcAft>
              <a:defRPr sz="3000" b="1">
                <a:solidFill>
                  <a:schemeClr val="tx2"/>
                </a:solidFill>
                <a:latin typeface="Arial" panose="020B0604020202020204" pitchFamily="34" charset="0"/>
              </a:defRPr>
            </a:lvl6pPr>
            <a:lvl7pPr marL="914400" algn="l" rtl="0" fontAlgn="base">
              <a:spcBef>
                <a:spcPct val="0"/>
              </a:spcBef>
              <a:spcAft>
                <a:spcPct val="0"/>
              </a:spcAft>
              <a:defRPr sz="3000" b="1">
                <a:solidFill>
                  <a:schemeClr val="tx2"/>
                </a:solidFill>
                <a:latin typeface="Arial" panose="020B0604020202020204" pitchFamily="34" charset="0"/>
              </a:defRPr>
            </a:lvl7pPr>
            <a:lvl8pPr marL="1371600" algn="l" rtl="0" fontAlgn="base">
              <a:spcBef>
                <a:spcPct val="0"/>
              </a:spcBef>
              <a:spcAft>
                <a:spcPct val="0"/>
              </a:spcAft>
              <a:defRPr sz="3000" b="1">
                <a:solidFill>
                  <a:schemeClr val="tx2"/>
                </a:solidFill>
                <a:latin typeface="Arial" panose="020B0604020202020204" pitchFamily="34" charset="0"/>
              </a:defRPr>
            </a:lvl8pPr>
            <a:lvl9pPr marL="1828800" algn="l" rtl="0" fontAlgn="base">
              <a:spcBef>
                <a:spcPct val="0"/>
              </a:spcBef>
              <a:spcAft>
                <a:spcPct val="0"/>
              </a:spcAft>
              <a:defRPr sz="3000" b="1">
                <a:solidFill>
                  <a:schemeClr val="tx2"/>
                </a:solidFill>
                <a:latin typeface="Arial" panose="020B0604020202020204" pitchFamily="34" charset="0"/>
              </a:defRPr>
            </a:lvl9pPr>
          </a:lstStyle>
          <a:p>
            <a:pPr defTabSz="449263">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3600" smtClean="0">
                <a:latin typeface="Arial Black" pitchFamily="34" charset="0"/>
                <a:cs typeface="Times New Roman" pitchFamily="18" charset="0"/>
              </a:rPr>
              <a:t>TOPIC OVERVIEW</a:t>
            </a:r>
            <a:endParaRPr lang="en-GB" sz="3600" dirty="0" smtClean="0">
              <a:latin typeface="Arial Black" pitchFamily="34" charset="0"/>
              <a:cs typeface="Times New Roman" pitchFamily="18" charset="0"/>
            </a:endParaRPr>
          </a:p>
        </p:txBody>
      </p:sp>
    </p:spTree>
    <p:extLst>
      <p:ext uri="{BB962C8B-B14F-4D97-AF65-F5344CB8AC3E}">
        <p14:creationId xmlns:p14="http://schemas.microsoft.com/office/powerpoint/2010/main" val="3632302152"/>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 INTERMEZZO: DISCUSSION</a:t>
            </a:r>
            <a:endParaRPr lang="en-GB" dirty="0"/>
          </a:p>
        </p:txBody>
      </p:sp>
      <p:sp>
        <p:nvSpPr>
          <p:cNvPr id="3" name="Content Placeholder 2"/>
          <p:cNvSpPr>
            <a:spLocks noGrp="1"/>
          </p:cNvSpPr>
          <p:nvPr>
            <p:ph idx="1"/>
          </p:nvPr>
        </p:nvSpPr>
        <p:spPr/>
        <p:txBody>
          <a:bodyPr/>
          <a:lstStyle/>
          <a:p>
            <a:pPr marL="0" indent="0" algn="ctr">
              <a:buNone/>
            </a:pPr>
            <a:endParaRPr lang="en-GB" b="1" dirty="0" smtClean="0"/>
          </a:p>
          <a:p>
            <a:pPr marL="0" indent="0" algn="ctr">
              <a:buNone/>
            </a:pPr>
            <a:r>
              <a:rPr lang="en-GB" b="1" dirty="0" smtClean="0"/>
              <a:t>What do you think an AI has to possess in order to be truly “intelligent”?</a:t>
            </a:r>
            <a:endParaRPr lang="en-GB" b="1" dirty="0"/>
          </a:p>
        </p:txBody>
      </p:sp>
      <p:sp>
        <p:nvSpPr>
          <p:cNvPr id="4" name="TextBox 3"/>
          <p:cNvSpPr txBox="1"/>
          <p:nvPr/>
        </p:nvSpPr>
        <p:spPr>
          <a:xfrm>
            <a:off x="4048776" y="4252396"/>
            <a:ext cx="4752528" cy="369332"/>
          </a:xfrm>
          <a:prstGeom prst="rect">
            <a:avLst/>
          </a:prstGeom>
          <a:noFill/>
        </p:spPr>
        <p:txBody>
          <a:bodyPr wrap="square" rtlCol="0">
            <a:spAutoFit/>
          </a:bodyPr>
          <a:lstStyle/>
          <a:p>
            <a:r>
              <a:rPr lang="en-GB" dirty="0" smtClean="0"/>
              <a:t>- i.e., Learning and thinking like a person</a:t>
            </a:r>
            <a:endParaRPr lang="en-GB" dirty="0"/>
          </a:p>
        </p:txBody>
      </p:sp>
    </p:spTree>
    <p:extLst>
      <p:ext uri="{BB962C8B-B14F-4D97-AF65-F5344CB8AC3E}">
        <p14:creationId xmlns:p14="http://schemas.microsoft.com/office/powerpoint/2010/main" val="101479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Recent developments in AI</a:t>
            </a:r>
            <a:endParaRPr lang="en-GB" dirty="0"/>
          </a:p>
        </p:txBody>
      </p:sp>
      <p:sp>
        <p:nvSpPr>
          <p:cNvPr id="3" name="Content Placeholder 2"/>
          <p:cNvSpPr>
            <a:spLocks noGrp="1"/>
          </p:cNvSpPr>
          <p:nvPr>
            <p:ph idx="1"/>
          </p:nvPr>
        </p:nvSpPr>
        <p:spPr/>
        <p:txBody>
          <a:bodyPr/>
          <a:lstStyle/>
          <a:p>
            <a:r>
              <a:rPr lang="en-GB" dirty="0" smtClean="0"/>
              <a:t>Engineering trends: </a:t>
            </a:r>
            <a:r>
              <a:rPr lang="en-GB" b="1" dirty="0" smtClean="0"/>
              <a:t>Deep Neural Networks</a:t>
            </a:r>
          </a:p>
          <a:p>
            <a:r>
              <a:rPr lang="en-GB" dirty="0" smtClean="0"/>
              <a:t>What can they do?</a:t>
            </a:r>
          </a:p>
          <a:p>
            <a:pPr lvl="1"/>
            <a:r>
              <a:rPr lang="en-GB" dirty="0" smtClean="0"/>
              <a:t>Object recognition</a:t>
            </a:r>
          </a:p>
          <a:p>
            <a:pPr lvl="1"/>
            <a:r>
              <a:rPr lang="en-GB" dirty="0" smtClean="0"/>
              <a:t>Speech recognition</a:t>
            </a:r>
          </a:p>
          <a:p>
            <a:pPr lvl="1"/>
            <a:r>
              <a:rPr lang="en-GB" dirty="0" smtClean="0"/>
              <a:t>Learn how to play video games</a:t>
            </a:r>
          </a:p>
          <a:p>
            <a:pPr lvl="1"/>
            <a:r>
              <a:rPr lang="en-GB" dirty="0" smtClean="0"/>
              <a:t>…</a:t>
            </a:r>
            <a:endParaRPr lang="en-GB" dirty="0"/>
          </a:p>
        </p:txBody>
      </p:sp>
    </p:spTree>
    <p:extLst>
      <p:ext uri="{BB962C8B-B14F-4D97-AF65-F5344CB8AC3E}">
        <p14:creationId xmlns:p14="http://schemas.microsoft.com/office/powerpoint/2010/main" val="19216849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Deep Neural Networks: object recognition</a:t>
            </a:r>
            <a:endParaRPr lang="en-GB" dirty="0"/>
          </a:p>
        </p:txBody>
      </p:sp>
      <p:sp>
        <p:nvSpPr>
          <p:cNvPr id="3" name="Content Placeholder 2"/>
          <p:cNvSpPr>
            <a:spLocks noGrp="1"/>
          </p:cNvSpPr>
          <p:nvPr>
            <p:ph idx="1"/>
          </p:nvPr>
        </p:nvSpPr>
        <p:spPr>
          <a:xfrm>
            <a:off x="179512" y="1700808"/>
            <a:ext cx="8489950" cy="3960812"/>
          </a:xfrm>
        </p:spPr>
        <p:txBody>
          <a:bodyPr/>
          <a:lstStyle/>
          <a:p>
            <a:r>
              <a:rPr lang="en-GB" sz="2000" b="1" dirty="0" err="1" smtClean="0"/>
              <a:t>Krizhevsky</a:t>
            </a:r>
            <a:r>
              <a:rPr lang="en-GB" sz="2000" b="1" dirty="0" smtClean="0"/>
              <a:t> et al. (2012): </a:t>
            </a:r>
            <a:r>
              <a:rPr lang="en-GB" sz="2000" dirty="0" smtClean="0"/>
              <a:t>deep convolutional network that nearly halved the error rate of previous state-of-the-art algorithms</a:t>
            </a:r>
          </a:p>
          <a:p>
            <a:endParaRPr lang="en-GB" sz="2000" dirty="0"/>
          </a:p>
          <a:p>
            <a:endParaRPr lang="en-GB" sz="2000" dirty="0" smtClean="0"/>
          </a:p>
          <a:p>
            <a:pPr marL="0" indent="0">
              <a:buNone/>
            </a:pPr>
            <a:endParaRPr lang="en-GB" sz="2000" dirty="0" smtClean="0"/>
          </a:p>
          <a:p>
            <a:pPr marL="0" indent="0">
              <a:buNone/>
            </a:pPr>
            <a:endParaRPr lang="en-GB" sz="2000" dirty="0"/>
          </a:p>
          <a:p>
            <a:pPr marL="0" indent="0">
              <a:buNone/>
            </a:pPr>
            <a:endParaRPr lang="en-GB" sz="2000" dirty="0" smtClean="0"/>
          </a:p>
          <a:p>
            <a:pPr marL="0" indent="0">
              <a:buNone/>
            </a:pPr>
            <a:endParaRPr lang="en-GB" sz="2000" dirty="0" smtClean="0"/>
          </a:p>
          <a:p>
            <a:pPr marL="0" indent="0">
              <a:buNone/>
            </a:pPr>
            <a:endParaRPr lang="en-GB" sz="2000" dirty="0"/>
          </a:p>
          <a:p>
            <a:pPr marL="0" indent="0">
              <a:buNone/>
            </a:pPr>
            <a:endParaRPr lang="en-GB" sz="2000" dirty="0"/>
          </a:p>
          <a:p>
            <a:pPr marL="0" indent="0">
              <a:buNone/>
            </a:pPr>
            <a:endParaRPr lang="en-GB" sz="2000" dirty="0"/>
          </a:p>
          <a:p>
            <a:endParaRPr lang="en-GB" sz="2000" dirty="0" smtClean="0"/>
          </a:p>
          <a:p>
            <a:r>
              <a:rPr lang="en-GB" sz="2000" dirty="0" smtClean="0"/>
              <a:t>Most </a:t>
            </a:r>
            <a:r>
              <a:rPr lang="en-GB" sz="2000" dirty="0"/>
              <a:t>challenging </a:t>
            </a:r>
            <a:r>
              <a:rPr lang="en-GB" sz="2000" dirty="0" smtClean="0"/>
              <a:t>benchmark: </a:t>
            </a:r>
            <a:r>
              <a:rPr lang="en-GB" sz="2000" dirty="0" err="1"/>
              <a:t>ImageNet</a:t>
            </a:r>
            <a:r>
              <a:rPr lang="en-GB" sz="2000" dirty="0"/>
              <a:t> is a dataset of over 15 million </a:t>
            </a:r>
            <a:r>
              <a:rPr lang="en-GB" sz="2000" dirty="0" err="1"/>
              <a:t>labeled</a:t>
            </a:r>
            <a:r>
              <a:rPr lang="en-GB" sz="2000" dirty="0"/>
              <a:t> high-resolution images belonging to roughly 22,000 </a:t>
            </a:r>
            <a:r>
              <a:rPr lang="en-GB" sz="2000" dirty="0" smtClean="0"/>
              <a:t>categories </a:t>
            </a:r>
            <a:endParaRPr lang="en-GB" sz="2000" dirty="0" smtClean="0">
              <a:sym typeface="Wingdings" panose="05000000000000000000" pitchFamily="2" charset="2"/>
            </a:endParaRPr>
          </a:p>
          <a:p>
            <a:pPr marL="0" indent="0">
              <a:buNone/>
            </a:pPr>
            <a:endParaRPr lang="en-GB" sz="2000" dirty="0"/>
          </a:p>
        </p:txBody>
      </p:sp>
      <p:pic>
        <p:nvPicPr>
          <p:cNvPr id="5" name="Shape 102"/>
          <p:cNvPicPr preferRelativeResize="0"/>
          <p:nvPr/>
        </p:nvPicPr>
        <p:blipFill>
          <a:blip r:embed="rId3">
            <a:alphaModFix/>
          </a:blip>
          <a:stretch>
            <a:fillRect/>
          </a:stretch>
        </p:blipFill>
        <p:spPr>
          <a:xfrm>
            <a:off x="4424487" y="2565276"/>
            <a:ext cx="3816424" cy="3096344"/>
          </a:xfrm>
          <a:prstGeom prst="rect">
            <a:avLst/>
          </a:prstGeom>
          <a:noFill/>
          <a:ln>
            <a:noFill/>
          </a:ln>
        </p:spPr>
      </p:pic>
    </p:spTree>
    <p:extLst>
      <p:ext uri="{BB962C8B-B14F-4D97-AF65-F5344CB8AC3E}">
        <p14:creationId xmlns:p14="http://schemas.microsoft.com/office/powerpoint/2010/main" val="17713418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COURSE OVERVIEW</a:t>
            </a:r>
            <a:endParaRPr lang="en-GB" dirty="0"/>
          </a:p>
        </p:txBody>
      </p:sp>
      <p:sp>
        <p:nvSpPr>
          <p:cNvPr id="3" name="Content Placeholder 2"/>
          <p:cNvSpPr>
            <a:spLocks noGrp="1"/>
          </p:cNvSpPr>
          <p:nvPr>
            <p:ph idx="1"/>
          </p:nvPr>
        </p:nvSpPr>
        <p:spPr>
          <a:xfrm>
            <a:off x="324222" y="1689296"/>
            <a:ext cx="8723599" cy="3888432"/>
          </a:xfrm>
        </p:spPr>
        <p:txBody>
          <a:bodyPr/>
          <a:lstStyle/>
          <a:p>
            <a:endParaRPr lang="en-GB" sz="1800" b="1" dirty="0"/>
          </a:p>
          <a:p>
            <a:r>
              <a:rPr lang="en-GB" sz="1800" dirty="0" smtClean="0"/>
              <a:t>16/01/2016 </a:t>
            </a:r>
            <a:r>
              <a:rPr lang="en-GB" sz="1800" dirty="0"/>
              <a:t>– Paula Parpart: Computational Models of </a:t>
            </a:r>
            <a:r>
              <a:rPr lang="en-GB" sz="1800" dirty="0" smtClean="0"/>
              <a:t>Cognition </a:t>
            </a:r>
          </a:p>
          <a:p>
            <a:r>
              <a:rPr lang="en-GB" sz="1800" dirty="0" smtClean="0"/>
              <a:t>23/01/2016 – Maarten </a:t>
            </a:r>
            <a:r>
              <a:rPr lang="en-GB" sz="1800" dirty="0" err="1" smtClean="0"/>
              <a:t>Speekenbrink</a:t>
            </a:r>
            <a:r>
              <a:rPr lang="en-GB" sz="1800" dirty="0" smtClean="0"/>
              <a:t>: Instance vs. Abstraction Learning  </a:t>
            </a:r>
          </a:p>
          <a:p>
            <a:r>
              <a:rPr lang="en-GB" sz="1800" dirty="0" smtClean="0"/>
              <a:t>30/01/2016 </a:t>
            </a:r>
            <a:r>
              <a:rPr lang="en-GB" sz="1800" dirty="0"/>
              <a:t>– Kurt </a:t>
            </a:r>
            <a:r>
              <a:rPr lang="en-GB" sz="1800" dirty="0" err="1"/>
              <a:t>Braunlich</a:t>
            </a:r>
            <a:r>
              <a:rPr lang="en-GB" sz="1800" dirty="0"/>
              <a:t>: Category Learning and the </a:t>
            </a:r>
            <a:r>
              <a:rPr lang="en-GB" sz="1800" dirty="0" smtClean="0"/>
              <a:t>Brain</a:t>
            </a:r>
            <a:endParaRPr lang="en-GB" sz="1800" dirty="0"/>
          </a:p>
          <a:p>
            <a:r>
              <a:rPr lang="en-GB" sz="1800" dirty="0" smtClean="0"/>
              <a:t>06/02/2016 – Eric </a:t>
            </a:r>
            <a:r>
              <a:rPr lang="en-GB" sz="1800" dirty="0"/>
              <a:t>Schulz: Reinforcement &amp; Function Learning  </a:t>
            </a:r>
          </a:p>
          <a:p>
            <a:r>
              <a:rPr lang="en-GB" sz="1800" dirty="0"/>
              <a:t> </a:t>
            </a:r>
            <a:r>
              <a:rPr lang="en-GB" sz="1800" dirty="0" smtClean="0"/>
              <a:t>      </a:t>
            </a:r>
            <a:r>
              <a:rPr lang="en-GB" sz="1800" dirty="0" err="1" smtClean="0"/>
              <a:t>tbc</a:t>
            </a:r>
            <a:r>
              <a:rPr lang="en-GB" sz="1800" dirty="0" smtClean="0"/>
              <a:t>       -  Dave </a:t>
            </a:r>
            <a:r>
              <a:rPr lang="en-GB" sz="1800" dirty="0" err="1"/>
              <a:t>Lagnado</a:t>
            </a:r>
            <a:r>
              <a:rPr lang="en-GB" sz="1800" dirty="0"/>
              <a:t>: Bayesian Networks in Evidential Reasoning  </a:t>
            </a:r>
          </a:p>
          <a:p>
            <a:endParaRPr lang="en-GB" sz="1800" dirty="0" smtClean="0"/>
          </a:p>
          <a:p>
            <a:pPr marL="0" indent="0">
              <a:buNone/>
            </a:pPr>
            <a:r>
              <a:rPr lang="en-GB" sz="1800" dirty="0" smtClean="0"/>
              <a:t>    </a:t>
            </a:r>
            <a:r>
              <a:rPr lang="en-GB" sz="1800" dirty="0"/>
              <a:t>--- READING WEEK </a:t>
            </a:r>
            <a:r>
              <a:rPr lang="en-GB" sz="1800" dirty="0" smtClean="0"/>
              <a:t>–</a:t>
            </a:r>
          </a:p>
          <a:p>
            <a:pPr marL="0" indent="0">
              <a:buNone/>
            </a:pPr>
            <a:endParaRPr lang="en-GB" sz="1800" dirty="0"/>
          </a:p>
          <a:p>
            <a:r>
              <a:rPr lang="en-GB" sz="1800" dirty="0" smtClean="0"/>
              <a:t>20/02/2016 </a:t>
            </a:r>
            <a:r>
              <a:rPr lang="en-GB" sz="1800" dirty="0"/>
              <a:t>– Christos </a:t>
            </a:r>
            <a:r>
              <a:rPr lang="en-GB" sz="1800" dirty="0" err="1"/>
              <a:t>Bechlivanidis</a:t>
            </a:r>
            <a:r>
              <a:rPr lang="en-GB" sz="1800" dirty="0"/>
              <a:t>: Causal Models: Representation, Learning and </a:t>
            </a:r>
            <a:r>
              <a:rPr lang="en-GB" sz="1800" dirty="0" smtClean="0"/>
              <a:t>Inference</a:t>
            </a:r>
            <a:endParaRPr lang="en-GB" sz="1800" dirty="0"/>
          </a:p>
          <a:p>
            <a:r>
              <a:rPr lang="en-GB" sz="1800" dirty="0" smtClean="0"/>
              <a:t>27/02/2016 </a:t>
            </a:r>
            <a:r>
              <a:rPr lang="en-GB" sz="1800" dirty="0"/>
              <a:t>– Paula Parpart: Active </a:t>
            </a:r>
            <a:r>
              <a:rPr lang="en-GB" sz="1800" dirty="0" smtClean="0"/>
              <a:t>Learning</a:t>
            </a:r>
            <a:endParaRPr lang="en-GB" sz="1800" dirty="0"/>
          </a:p>
          <a:p>
            <a:r>
              <a:rPr lang="en-GB" sz="1800" dirty="0" smtClean="0"/>
              <a:t>06/03/2016 </a:t>
            </a:r>
            <a:r>
              <a:rPr lang="en-GB" sz="1800" dirty="0"/>
              <a:t>– Paula Parpart:  Heuristics as Bayesian </a:t>
            </a:r>
            <a:r>
              <a:rPr lang="en-GB" sz="1800" dirty="0" smtClean="0"/>
              <a:t>Inference</a:t>
            </a:r>
            <a:endParaRPr lang="en-GB" sz="1800" dirty="0"/>
          </a:p>
          <a:p>
            <a:r>
              <a:rPr lang="en-GB" sz="1800" dirty="0" smtClean="0"/>
              <a:t>13/03/2016 – Adam </a:t>
            </a:r>
            <a:r>
              <a:rPr lang="en-GB" sz="1800" dirty="0"/>
              <a:t>Harris: Bayesian </a:t>
            </a:r>
            <a:r>
              <a:rPr lang="en-GB" sz="1800" dirty="0" smtClean="0"/>
              <a:t>Argumentation</a:t>
            </a:r>
            <a:endParaRPr lang="en-GB" sz="1800" dirty="0"/>
          </a:p>
          <a:p>
            <a:r>
              <a:rPr lang="en-GB" sz="1800" dirty="0" smtClean="0"/>
              <a:t>20/03/2016 </a:t>
            </a:r>
            <a:r>
              <a:rPr lang="en-GB" sz="1800" dirty="0"/>
              <a:t>– Brad Love: A cognitive science informed Turing Test</a:t>
            </a:r>
          </a:p>
          <a:p>
            <a:endParaRPr lang="en-GB" sz="1800" b="1" dirty="0"/>
          </a:p>
          <a:p>
            <a:endParaRPr lang="en-GB" sz="1800" b="1" dirty="0"/>
          </a:p>
        </p:txBody>
      </p:sp>
      <p:sp>
        <p:nvSpPr>
          <p:cNvPr id="14" name="TextBox 13"/>
          <p:cNvSpPr txBox="1"/>
          <p:nvPr/>
        </p:nvSpPr>
        <p:spPr>
          <a:xfrm>
            <a:off x="8046966" y="5321475"/>
            <a:ext cx="1184300" cy="646331"/>
          </a:xfrm>
          <a:prstGeom prst="rect">
            <a:avLst/>
          </a:prstGeom>
          <a:noFill/>
        </p:spPr>
        <p:txBody>
          <a:bodyPr wrap="square" rtlCol="0">
            <a:spAutoFit/>
          </a:bodyPr>
          <a:lstStyle/>
          <a:p>
            <a:r>
              <a:rPr lang="en-GB" dirty="0"/>
              <a:t>P</a:t>
            </a:r>
            <a:r>
              <a:rPr lang="en-GB" dirty="0" smtClean="0"/>
              <a:t>ersonal research</a:t>
            </a:r>
            <a:endParaRPr lang="en-GB" dirty="0"/>
          </a:p>
        </p:txBody>
      </p:sp>
      <p:sp>
        <p:nvSpPr>
          <p:cNvPr id="15" name="Right Brace 14"/>
          <p:cNvSpPr/>
          <p:nvPr/>
        </p:nvSpPr>
        <p:spPr>
          <a:xfrm>
            <a:off x="7164289" y="5353168"/>
            <a:ext cx="864096" cy="590522"/>
          </a:xfrm>
          <a:prstGeom prst="rightBrace">
            <a:avLst/>
          </a:prstGeom>
          <a:solidFill>
            <a:schemeClr val="accent2"/>
          </a:solidFill>
          <a:ln>
            <a:solidFill>
              <a:schemeClr val="accent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GB">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423009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do Neural </a:t>
            </a:r>
            <a:r>
              <a:rPr lang="en-GB" dirty="0"/>
              <a:t>N</a:t>
            </a:r>
            <a:r>
              <a:rPr lang="en-GB" dirty="0" smtClean="0"/>
              <a:t>etworks (NNs) work?  A very brief Intro. </a:t>
            </a:r>
            <a:endParaRPr lang="en-GB" dirty="0"/>
          </a:p>
        </p:txBody>
      </p:sp>
      <p:sp>
        <p:nvSpPr>
          <p:cNvPr id="3" name="Content Placeholder 2"/>
          <p:cNvSpPr>
            <a:spLocks noGrp="1"/>
          </p:cNvSpPr>
          <p:nvPr>
            <p:ph idx="1"/>
          </p:nvPr>
        </p:nvSpPr>
        <p:spPr/>
        <p:txBody>
          <a:bodyPr/>
          <a:lstStyle/>
          <a:p>
            <a:pPr marL="0" indent="0" algn="ctr">
              <a:buNone/>
            </a:pPr>
            <a:r>
              <a:rPr lang="en-GB" sz="3200" dirty="0" smtClean="0"/>
              <a:t>Example: Object recognition </a:t>
            </a:r>
            <a:endParaRPr lang="en-GB" sz="3200" dirty="0"/>
          </a:p>
        </p:txBody>
      </p:sp>
    </p:spTree>
    <p:extLst>
      <p:ext uri="{BB962C8B-B14F-4D97-AF65-F5344CB8AC3E}">
        <p14:creationId xmlns:p14="http://schemas.microsoft.com/office/powerpoint/2010/main" val="28772843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Object recognition</a:t>
            </a:r>
            <a:endParaRPr lang="en-GB" dirty="0"/>
          </a:p>
        </p:txBody>
      </p:sp>
      <p:sp>
        <p:nvSpPr>
          <p:cNvPr id="3" name="Content Placeholder 2"/>
          <p:cNvSpPr>
            <a:spLocks noGrp="1"/>
          </p:cNvSpPr>
          <p:nvPr>
            <p:ph idx="1"/>
          </p:nvPr>
        </p:nvSpPr>
        <p:spPr/>
        <p:txBody>
          <a:bodyPr/>
          <a:lstStyle/>
          <a:p>
            <a:r>
              <a:rPr lang="en-GB" dirty="0" smtClean="0"/>
              <a:t>Try to identify:</a:t>
            </a:r>
            <a:endParaRPr lang="en-GB" dirty="0"/>
          </a:p>
        </p:txBody>
      </p:sp>
      <p:pic>
        <p:nvPicPr>
          <p:cNvPr id="4" name="Picture 3"/>
          <p:cNvPicPr>
            <a:picLocks noChangeAspect="1"/>
          </p:cNvPicPr>
          <p:nvPr/>
        </p:nvPicPr>
        <p:blipFill>
          <a:blip r:embed="rId3"/>
          <a:stretch>
            <a:fillRect/>
          </a:stretch>
        </p:blipFill>
        <p:spPr>
          <a:xfrm>
            <a:off x="3779912" y="2368140"/>
            <a:ext cx="2993041" cy="4137844"/>
          </a:xfrm>
          <a:prstGeom prst="rect">
            <a:avLst/>
          </a:prstGeom>
        </p:spPr>
      </p:pic>
    </p:spTree>
    <p:extLst>
      <p:ext uri="{BB962C8B-B14F-4D97-AF65-F5344CB8AC3E}">
        <p14:creationId xmlns:p14="http://schemas.microsoft.com/office/powerpoint/2010/main" val="5644182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Object recognition</a:t>
            </a:r>
            <a:endParaRPr lang="en-GB" dirty="0"/>
          </a:p>
        </p:txBody>
      </p:sp>
      <p:sp>
        <p:nvSpPr>
          <p:cNvPr id="3" name="Content Placeholder 2"/>
          <p:cNvSpPr>
            <a:spLocks noGrp="1"/>
          </p:cNvSpPr>
          <p:nvPr>
            <p:ph idx="1"/>
          </p:nvPr>
        </p:nvSpPr>
        <p:spPr>
          <a:xfrm>
            <a:off x="467544" y="2194509"/>
            <a:ext cx="4313808" cy="3457575"/>
          </a:xfrm>
        </p:spPr>
        <p:txBody>
          <a:bodyPr/>
          <a:lstStyle/>
          <a:p>
            <a:r>
              <a:rPr lang="en-GB" sz="2400" dirty="0"/>
              <a:t>We do this with the 80 billion neurons in our brain working together to transmit information. </a:t>
            </a:r>
            <a:endParaRPr lang="en-GB" sz="2400" dirty="0" smtClean="0"/>
          </a:p>
          <a:p>
            <a:endParaRPr lang="en-GB" sz="2400" dirty="0"/>
          </a:p>
          <a:p>
            <a:r>
              <a:rPr lang="en-GB" sz="2400" dirty="0" smtClean="0"/>
              <a:t>This </a:t>
            </a:r>
            <a:r>
              <a:rPr lang="en-GB" sz="2400" dirty="0"/>
              <a:t>remarkable system of neurons is also the inspiration behind a widely-used machine learning technique called </a:t>
            </a:r>
            <a:r>
              <a:rPr lang="en-GB" sz="2400" i="1" dirty="0"/>
              <a:t>Artificial Neural Networks</a:t>
            </a:r>
            <a:r>
              <a:rPr lang="en-GB" sz="2400" dirty="0"/>
              <a:t> </a:t>
            </a:r>
            <a:r>
              <a:rPr lang="en-GB" sz="2400" dirty="0" smtClean="0"/>
              <a:t>(</a:t>
            </a:r>
            <a:r>
              <a:rPr lang="en-GB" sz="2400" i="1" dirty="0" smtClean="0"/>
              <a:t>NN</a:t>
            </a:r>
            <a:r>
              <a:rPr lang="en-GB" sz="2400" dirty="0"/>
              <a:t>).</a:t>
            </a:r>
          </a:p>
        </p:txBody>
      </p:sp>
      <p:pic>
        <p:nvPicPr>
          <p:cNvPr id="4" name="Picture 3"/>
          <p:cNvPicPr>
            <a:picLocks noChangeAspect="1"/>
          </p:cNvPicPr>
          <p:nvPr/>
        </p:nvPicPr>
        <p:blipFill>
          <a:blip r:embed="rId3"/>
          <a:stretch>
            <a:fillRect/>
          </a:stretch>
        </p:blipFill>
        <p:spPr>
          <a:xfrm>
            <a:off x="5436096" y="2194509"/>
            <a:ext cx="2993041" cy="4137844"/>
          </a:xfrm>
          <a:prstGeom prst="rect">
            <a:avLst/>
          </a:prstGeom>
        </p:spPr>
      </p:pic>
    </p:spTree>
    <p:extLst>
      <p:ext uri="{BB962C8B-B14F-4D97-AF65-F5344CB8AC3E}">
        <p14:creationId xmlns:p14="http://schemas.microsoft.com/office/powerpoint/2010/main" val="20910726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Object recognition</a:t>
            </a:r>
            <a:endParaRPr lang="en-GB" dirty="0"/>
          </a:p>
        </p:txBody>
      </p:sp>
      <p:sp>
        <p:nvSpPr>
          <p:cNvPr id="3" name="Content Placeholder 2"/>
          <p:cNvSpPr>
            <a:spLocks noGrp="1"/>
          </p:cNvSpPr>
          <p:nvPr>
            <p:ph idx="1"/>
          </p:nvPr>
        </p:nvSpPr>
        <p:spPr>
          <a:xfrm>
            <a:off x="467544" y="2194509"/>
            <a:ext cx="4313808" cy="3457575"/>
          </a:xfrm>
        </p:spPr>
        <p:txBody>
          <a:bodyPr/>
          <a:lstStyle/>
          <a:p>
            <a:r>
              <a:rPr lang="en-GB" sz="2400" dirty="0"/>
              <a:t>Some computers using </a:t>
            </a:r>
            <a:r>
              <a:rPr lang="en-GB" sz="2400" dirty="0" smtClean="0"/>
              <a:t>NN’s </a:t>
            </a:r>
            <a:r>
              <a:rPr lang="en-GB" sz="2400" dirty="0"/>
              <a:t>have even out-performed humans in recognizing images.</a:t>
            </a:r>
          </a:p>
        </p:txBody>
      </p:sp>
      <p:pic>
        <p:nvPicPr>
          <p:cNvPr id="4" name="Picture 3"/>
          <p:cNvPicPr>
            <a:picLocks noChangeAspect="1"/>
          </p:cNvPicPr>
          <p:nvPr/>
        </p:nvPicPr>
        <p:blipFill>
          <a:blip r:embed="rId3"/>
          <a:stretch>
            <a:fillRect/>
          </a:stretch>
        </p:blipFill>
        <p:spPr>
          <a:xfrm>
            <a:off x="5724128" y="2368140"/>
            <a:ext cx="2993041" cy="4137844"/>
          </a:xfrm>
          <a:prstGeom prst="rect">
            <a:avLst/>
          </a:prstGeom>
        </p:spPr>
      </p:pic>
    </p:spTree>
    <p:extLst>
      <p:ext uri="{BB962C8B-B14F-4D97-AF65-F5344CB8AC3E}">
        <p14:creationId xmlns:p14="http://schemas.microsoft.com/office/powerpoint/2010/main" val="13970985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Problem: Recognize handwritten digits</a:t>
            </a:r>
            <a:endParaRPr lang="en-GB" dirty="0"/>
          </a:p>
        </p:txBody>
      </p:sp>
      <p:sp>
        <p:nvSpPr>
          <p:cNvPr id="3" name="Content Placeholder 2"/>
          <p:cNvSpPr>
            <a:spLocks noGrp="1"/>
          </p:cNvSpPr>
          <p:nvPr>
            <p:ph idx="1"/>
          </p:nvPr>
        </p:nvSpPr>
        <p:spPr>
          <a:xfrm>
            <a:off x="330201" y="2028012"/>
            <a:ext cx="4323884" cy="3457575"/>
          </a:xfrm>
        </p:spPr>
        <p:txBody>
          <a:bodyPr/>
          <a:lstStyle/>
          <a:p>
            <a:r>
              <a:rPr lang="en-GB" sz="2400" dirty="0" smtClean="0"/>
              <a:t>Image recognition is used in technology for visual surveillance, guiding autonomous vehicles, identifying abnormalities in X-ray images, smartphone app that converts handwriting into typed words, etc.</a:t>
            </a:r>
          </a:p>
        </p:txBody>
      </p:sp>
      <p:pic>
        <p:nvPicPr>
          <p:cNvPr id="5" name="Picture 4"/>
          <p:cNvPicPr>
            <a:picLocks noChangeAspect="1"/>
          </p:cNvPicPr>
          <p:nvPr/>
        </p:nvPicPr>
        <p:blipFill>
          <a:blip r:embed="rId3"/>
          <a:stretch>
            <a:fillRect/>
          </a:stretch>
        </p:blipFill>
        <p:spPr>
          <a:xfrm>
            <a:off x="4743234" y="2035284"/>
            <a:ext cx="3987766" cy="1896070"/>
          </a:xfrm>
          <a:prstGeom prst="rect">
            <a:avLst/>
          </a:prstGeom>
        </p:spPr>
      </p:pic>
      <p:sp>
        <p:nvSpPr>
          <p:cNvPr id="6" name="TextBox 5"/>
          <p:cNvSpPr txBox="1"/>
          <p:nvPr/>
        </p:nvSpPr>
        <p:spPr>
          <a:xfrm>
            <a:off x="330200" y="5657671"/>
            <a:ext cx="7913188" cy="1200329"/>
          </a:xfrm>
          <a:prstGeom prst="rect">
            <a:avLst/>
          </a:prstGeom>
          <a:noFill/>
        </p:spPr>
        <p:txBody>
          <a:bodyPr wrap="square" rtlCol="0">
            <a:spAutoFit/>
          </a:bodyPr>
          <a:lstStyle/>
          <a:p>
            <a:pPr marL="285750" indent="-285750">
              <a:buFont typeface="Arial" panose="020B0604020202020204" pitchFamily="34" charset="0"/>
              <a:buChar char="•"/>
            </a:pPr>
            <a:r>
              <a:rPr lang="en-GB" sz="2400" dirty="0"/>
              <a:t>How can we train an artificial neural network to recognize images of handwritten digits?</a:t>
            </a:r>
          </a:p>
          <a:p>
            <a:endParaRPr lang="en-GB" sz="2400" dirty="0"/>
          </a:p>
        </p:txBody>
      </p:sp>
    </p:spTree>
    <p:extLst>
      <p:ext uri="{BB962C8B-B14F-4D97-AF65-F5344CB8AC3E}">
        <p14:creationId xmlns:p14="http://schemas.microsoft.com/office/powerpoint/2010/main" val="13726828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Problem: Classify digits 0-9</a:t>
            </a:r>
            <a:endParaRPr lang="en-GB" dirty="0"/>
          </a:p>
        </p:txBody>
      </p:sp>
      <p:sp>
        <p:nvSpPr>
          <p:cNvPr id="3" name="Content Placeholder 2"/>
          <p:cNvSpPr>
            <a:spLocks noGrp="1"/>
          </p:cNvSpPr>
          <p:nvPr>
            <p:ph idx="1"/>
          </p:nvPr>
        </p:nvSpPr>
        <p:spPr>
          <a:xfrm>
            <a:off x="266915" y="4863842"/>
            <a:ext cx="3705633" cy="1512168"/>
          </a:xfrm>
        </p:spPr>
        <p:txBody>
          <a:bodyPr/>
          <a:lstStyle/>
          <a:p>
            <a:pPr marL="0" indent="0">
              <a:buNone/>
            </a:pPr>
            <a:r>
              <a:rPr lang="en-GB" sz="2000" dirty="0" smtClean="0"/>
              <a:t>28 x 28 pixels</a:t>
            </a:r>
          </a:p>
        </p:txBody>
      </p:sp>
      <p:pic>
        <p:nvPicPr>
          <p:cNvPr id="6" name="Picture 5"/>
          <p:cNvPicPr>
            <a:picLocks noChangeAspect="1"/>
          </p:cNvPicPr>
          <p:nvPr/>
        </p:nvPicPr>
        <p:blipFill>
          <a:blip r:embed="rId3"/>
          <a:stretch>
            <a:fillRect/>
          </a:stretch>
        </p:blipFill>
        <p:spPr>
          <a:xfrm>
            <a:off x="239588" y="2897362"/>
            <a:ext cx="1631057" cy="1943387"/>
          </a:xfrm>
          <a:prstGeom prst="rect">
            <a:avLst/>
          </a:prstGeom>
        </p:spPr>
      </p:pic>
      <p:pic>
        <p:nvPicPr>
          <p:cNvPr id="8" name="Picture 7"/>
          <p:cNvPicPr>
            <a:picLocks noChangeAspect="1"/>
          </p:cNvPicPr>
          <p:nvPr/>
        </p:nvPicPr>
        <p:blipFill>
          <a:blip r:embed="rId4"/>
          <a:stretch>
            <a:fillRect/>
          </a:stretch>
        </p:blipFill>
        <p:spPr>
          <a:xfrm>
            <a:off x="2737142" y="1698646"/>
            <a:ext cx="4732648" cy="4403270"/>
          </a:xfrm>
          <a:prstGeom prst="rect">
            <a:avLst/>
          </a:prstGeom>
        </p:spPr>
      </p:pic>
      <p:sp>
        <p:nvSpPr>
          <p:cNvPr id="9" name="Isosceles Triangle 8"/>
          <p:cNvSpPr/>
          <p:nvPr/>
        </p:nvSpPr>
        <p:spPr>
          <a:xfrm rot="5400000">
            <a:off x="1575375" y="3711849"/>
            <a:ext cx="1429473" cy="314414"/>
          </a:xfrm>
          <a:prstGeom prst="triangle">
            <a:avLst/>
          </a:prstGeom>
          <a:solidFill>
            <a:srgbClr val="05411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Content Placeholder 2"/>
          <p:cNvSpPr txBox="1">
            <a:spLocks/>
          </p:cNvSpPr>
          <p:nvPr/>
        </p:nvSpPr>
        <p:spPr bwMode="auto">
          <a:xfrm>
            <a:off x="3491880" y="6136428"/>
            <a:ext cx="3705633"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GB" sz="2000" dirty="0" smtClean="0"/>
              <a:t>784 pixels </a:t>
            </a:r>
            <a:r>
              <a:rPr lang="en-GB" sz="2000" dirty="0" smtClean="0">
                <a:sym typeface="Wingdings" panose="05000000000000000000" pitchFamily="2" charset="2"/>
              </a:rPr>
              <a:t>coded as numbers based on darkness</a:t>
            </a:r>
            <a:endParaRPr lang="en-GB" sz="2000" dirty="0" smtClean="0"/>
          </a:p>
        </p:txBody>
      </p:sp>
      <p:sp>
        <p:nvSpPr>
          <p:cNvPr id="11" name="Isosceles Triangle 10"/>
          <p:cNvSpPr/>
          <p:nvPr/>
        </p:nvSpPr>
        <p:spPr>
          <a:xfrm rot="5400000">
            <a:off x="6995603" y="3711850"/>
            <a:ext cx="1429473" cy="314414"/>
          </a:xfrm>
          <a:prstGeom prst="triangle">
            <a:avLst/>
          </a:prstGeom>
          <a:solidFill>
            <a:srgbClr val="05411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2"/>
          <p:cNvSpPr txBox="1">
            <a:spLocks/>
          </p:cNvSpPr>
          <p:nvPr/>
        </p:nvSpPr>
        <p:spPr bwMode="auto">
          <a:xfrm>
            <a:off x="7950889" y="2978184"/>
            <a:ext cx="1358779"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kern="1200">
                <a:solidFill>
                  <a:schemeClr val="tx1"/>
                </a:solidFill>
                <a:latin typeface="+mn-lt"/>
                <a:ea typeface="+mn-ea"/>
                <a:cs typeface="+mn-cs"/>
              </a:defRPr>
            </a:lvl1pPr>
            <a:lvl2pPr marL="742950" indent="-285750" algn="l" rtl="0" fontAlgn="base">
              <a:spcBef>
                <a:spcPct val="20000"/>
              </a:spcBef>
              <a:spcAft>
                <a:spcPct val="0"/>
              </a:spcAft>
              <a:buChar char="–"/>
              <a:defRPr sz="2400" kern="1200">
                <a:solidFill>
                  <a:schemeClr val="tx1"/>
                </a:solidFill>
                <a:latin typeface="+mn-lt"/>
                <a:ea typeface="+mn-ea"/>
                <a:cs typeface="+mn-cs"/>
              </a:defRPr>
            </a:lvl2pPr>
            <a:lvl3pPr marL="1143000" indent="-228600" algn="l" rtl="0" fontAlgn="base">
              <a:spcBef>
                <a:spcPct val="20000"/>
              </a:spcBef>
              <a:spcAft>
                <a:spcPct val="0"/>
              </a:spcAft>
              <a:buChar char="•"/>
              <a:defRPr sz="20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Tx/>
              <a:buNone/>
            </a:pPr>
            <a:r>
              <a:rPr lang="en-GB" sz="2000" dirty="0" smtClean="0"/>
              <a:t>Input layer:</a:t>
            </a:r>
          </a:p>
          <a:p>
            <a:pPr marL="0" indent="0">
              <a:buFontTx/>
              <a:buNone/>
            </a:pPr>
            <a:r>
              <a:rPr lang="en-GB" sz="2000" dirty="0" smtClean="0"/>
              <a:t>784 variables, </a:t>
            </a:r>
          </a:p>
          <a:p>
            <a:pPr marL="0" indent="0">
              <a:buFontTx/>
              <a:buNone/>
            </a:pPr>
            <a:r>
              <a:rPr lang="en-GB" sz="2000" dirty="0"/>
              <a:t>o</a:t>
            </a:r>
            <a:r>
              <a:rPr lang="en-GB" sz="2000" dirty="0" smtClean="0"/>
              <a:t>ne per pixel</a:t>
            </a:r>
          </a:p>
        </p:txBody>
      </p:sp>
    </p:spTree>
    <p:extLst>
      <p:ext uri="{BB962C8B-B14F-4D97-AF65-F5344CB8AC3E}">
        <p14:creationId xmlns:p14="http://schemas.microsoft.com/office/powerpoint/2010/main" val="48782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Problem: Classify digits 0-9</a:t>
            </a:r>
            <a:endParaRPr lang="en-GB" dirty="0"/>
          </a:p>
        </p:txBody>
      </p:sp>
      <p:sp>
        <p:nvSpPr>
          <p:cNvPr id="3" name="Content Placeholder 2"/>
          <p:cNvSpPr>
            <a:spLocks noGrp="1"/>
          </p:cNvSpPr>
          <p:nvPr>
            <p:ph idx="1"/>
          </p:nvPr>
        </p:nvSpPr>
        <p:spPr>
          <a:xfrm>
            <a:off x="506327" y="1844824"/>
            <a:ext cx="3705633" cy="3457575"/>
          </a:xfrm>
        </p:spPr>
        <p:txBody>
          <a:bodyPr/>
          <a:lstStyle/>
          <a:p>
            <a:pPr marL="457200" indent="-457200">
              <a:buFont typeface="+mj-lt"/>
              <a:buAutoNum type="arabicPeriod"/>
            </a:pPr>
            <a:r>
              <a:rPr lang="en-GB" sz="2400" b="1" dirty="0" smtClean="0"/>
              <a:t>Training:</a:t>
            </a:r>
            <a:r>
              <a:rPr lang="en-GB" sz="2000" dirty="0" smtClean="0"/>
              <a:t> NN </a:t>
            </a:r>
            <a:r>
              <a:rPr lang="en-GB" sz="2000" dirty="0"/>
              <a:t>model is trained by giving it examples of 10,000 handwritten digits, together with the correct digits they represent. </a:t>
            </a:r>
            <a:r>
              <a:rPr lang="en-GB" sz="2000" dirty="0" smtClean="0">
                <a:sym typeface="Wingdings" panose="05000000000000000000" pitchFamily="2" charset="2"/>
              </a:rPr>
              <a:t> </a:t>
            </a:r>
            <a:r>
              <a:rPr lang="en-GB" sz="2000" dirty="0" smtClean="0"/>
              <a:t>allows </a:t>
            </a:r>
            <a:r>
              <a:rPr lang="en-GB" sz="2000" dirty="0"/>
              <a:t>the </a:t>
            </a:r>
            <a:r>
              <a:rPr lang="en-GB" sz="2000" dirty="0" smtClean="0"/>
              <a:t>NN </a:t>
            </a:r>
            <a:r>
              <a:rPr lang="en-GB" sz="2000" dirty="0"/>
              <a:t>model to understand how the handwriting translates into actual digits. </a:t>
            </a:r>
            <a:endParaRPr lang="en-GB" sz="2000" dirty="0" smtClean="0"/>
          </a:p>
        </p:txBody>
      </p:sp>
      <p:pic>
        <p:nvPicPr>
          <p:cNvPr id="5" name="Picture 4"/>
          <p:cNvPicPr>
            <a:picLocks noChangeAspect="1"/>
          </p:cNvPicPr>
          <p:nvPr/>
        </p:nvPicPr>
        <p:blipFill>
          <a:blip r:embed="rId3"/>
          <a:stretch>
            <a:fillRect/>
          </a:stretch>
        </p:blipFill>
        <p:spPr>
          <a:xfrm>
            <a:off x="4335371" y="2023071"/>
            <a:ext cx="4451821" cy="2116715"/>
          </a:xfrm>
          <a:prstGeom prst="rect">
            <a:avLst/>
          </a:prstGeom>
        </p:spPr>
      </p:pic>
      <p:sp>
        <p:nvSpPr>
          <p:cNvPr id="4" name="TextBox 3"/>
          <p:cNvSpPr txBox="1"/>
          <p:nvPr/>
        </p:nvSpPr>
        <p:spPr>
          <a:xfrm>
            <a:off x="4368507" y="4169640"/>
            <a:ext cx="4464496" cy="369332"/>
          </a:xfrm>
          <a:prstGeom prst="rect">
            <a:avLst/>
          </a:prstGeom>
          <a:noFill/>
        </p:spPr>
        <p:txBody>
          <a:bodyPr wrap="square" rtlCol="0">
            <a:spAutoFit/>
          </a:bodyPr>
          <a:lstStyle/>
          <a:p>
            <a:r>
              <a:rPr lang="en-GB" i="1" dirty="0"/>
              <a:t>Handwritten digits in the MNIST database</a:t>
            </a:r>
            <a:endParaRPr lang="en-GB" dirty="0"/>
          </a:p>
        </p:txBody>
      </p:sp>
      <p:sp>
        <p:nvSpPr>
          <p:cNvPr id="7" name="TextBox 6"/>
          <p:cNvSpPr txBox="1"/>
          <p:nvPr/>
        </p:nvSpPr>
        <p:spPr>
          <a:xfrm>
            <a:off x="483674" y="4885812"/>
            <a:ext cx="8339046" cy="1631216"/>
          </a:xfrm>
          <a:prstGeom prst="rect">
            <a:avLst/>
          </a:prstGeom>
          <a:noFill/>
        </p:spPr>
        <p:txBody>
          <a:bodyPr wrap="square" rtlCol="0">
            <a:spAutoFit/>
          </a:bodyPr>
          <a:lstStyle/>
          <a:p>
            <a:pPr marL="457200" indent="-457200">
              <a:buFont typeface="+mj-lt"/>
              <a:buAutoNum type="arabicPeriod" startAt="2"/>
            </a:pPr>
            <a:r>
              <a:rPr lang="en-GB" sz="2000" b="1" dirty="0" smtClean="0"/>
              <a:t>Testing/Validation: </a:t>
            </a:r>
            <a:r>
              <a:rPr lang="en-GB" sz="2000" dirty="0" smtClean="0"/>
              <a:t>After </a:t>
            </a:r>
            <a:r>
              <a:rPr lang="en-GB" sz="2000" dirty="0"/>
              <a:t>the NN model is trained, we can test how well the model performs by giving it 1,000 new handwritten digits without the correct </a:t>
            </a:r>
            <a:r>
              <a:rPr lang="en-GB" sz="2000" dirty="0" smtClean="0"/>
              <a:t>answer. The </a:t>
            </a:r>
            <a:r>
              <a:rPr lang="en-GB" sz="2000" dirty="0"/>
              <a:t>model is then required to recognize the actual </a:t>
            </a:r>
            <a:r>
              <a:rPr lang="en-GB" sz="2000" dirty="0" smtClean="0"/>
              <a:t>digit.</a:t>
            </a:r>
            <a:r>
              <a:rPr lang="en-GB" sz="2000" dirty="0"/>
              <a:t> </a:t>
            </a:r>
            <a:endParaRPr lang="en-GB" sz="2000" dirty="0" smtClean="0"/>
          </a:p>
          <a:p>
            <a:pPr marL="457200" indent="-457200">
              <a:buFont typeface="+mj-lt"/>
              <a:buAutoNum type="arabicPeriod" startAt="2"/>
            </a:pPr>
            <a:r>
              <a:rPr lang="en-GB" sz="2000" b="1" dirty="0" smtClean="0"/>
              <a:t>This process is called </a:t>
            </a:r>
            <a:r>
              <a:rPr lang="en-GB" sz="2000" b="1" i="1" dirty="0" smtClean="0"/>
              <a:t>cross-validation</a:t>
            </a:r>
            <a:r>
              <a:rPr lang="en-GB" sz="2000" b="1" dirty="0" smtClean="0"/>
              <a:t>.</a:t>
            </a:r>
            <a:endParaRPr lang="en-GB" sz="2000" b="1" dirty="0"/>
          </a:p>
        </p:txBody>
      </p:sp>
    </p:spTree>
    <p:extLst>
      <p:ext uri="{BB962C8B-B14F-4D97-AF65-F5344CB8AC3E}">
        <p14:creationId xmlns:p14="http://schemas.microsoft.com/office/powerpoint/2010/main" val="274883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Problem: Recognize handwritten digits</a:t>
            </a:r>
            <a:endParaRPr lang="en-GB" dirty="0"/>
          </a:p>
        </p:txBody>
      </p:sp>
      <p:sp>
        <p:nvSpPr>
          <p:cNvPr id="4" name="TextBox 3"/>
          <p:cNvSpPr txBox="1"/>
          <p:nvPr/>
        </p:nvSpPr>
        <p:spPr>
          <a:xfrm>
            <a:off x="2483768" y="1943915"/>
            <a:ext cx="4464496" cy="369332"/>
          </a:xfrm>
          <a:prstGeom prst="rect">
            <a:avLst/>
          </a:prstGeom>
          <a:noFill/>
        </p:spPr>
        <p:txBody>
          <a:bodyPr wrap="square" rtlCol="0">
            <a:spAutoFit/>
          </a:bodyPr>
          <a:lstStyle/>
          <a:p>
            <a:r>
              <a:rPr lang="en-GB" i="1" dirty="0" smtClean="0"/>
              <a:t>Contingency table to view results:</a:t>
            </a:r>
            <a:endParaRPr lang="en-GB" dirty="0"/>
          </a:p>
        </p:txBody>
      </p:sp>
      <p:pic>
        <p:nvPicPr>
          <p:cNvPr id="5122" name="Picture 2" descr="ANN Handwriting Contingency 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2517950"/>
            <a:ext cx="7406015" cy="28190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30200" y="5445224"/>
            <a:ext cx="8993336" cy="1015663"/>
          </a:xfrm>
          <a:prstGeom prst="rect">
            <a:avLst/>
          </a:prstGeom>
          <a:noFill/>
        </p:spPr>
        <p:txBody>
          <a:bodyPr wrap="square" rtlCol="0">
            <a:spAutoFit/>
          </a:bodyPr>
          <a:lstStyle/>
          <a:p>
            <a:pPr marL="285750" indent="-285750">
              <a:buFont typeface="Arial" panose="020B0604020202020204" pitchFamily="34" charset="0"/>
              <a:buChar char="•"/>
            </a:pPr>
            <a:r>
              <a:rPr lang="en-GB" sz="2000" dirty="0"/>
              <a:t>Out of the 1,000 handwritten images that the model was asked to recognize, it correctly identified 922 of them, which is a 92.2% accuracy. </a:t>
            </a:r>
          </a:p>
          <a:p>
            <a:endParaRPr lang="en-GB" sz="2000" dirty="0"/>
          </a:p>
        </p:txBody>
      </p:sp>
    </p:spTree>
    <p:extLst>
      <p:ext uri="{BB962C8B-B14F-4D97-AF65-F5344CB8AC3E}">
        <p14:creationId xmlns:p14="http://schemas.microsoft.com/office/powerpoint/2010/main" val="25348769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Problem: Recognize handwritten digits</a:t>
            </a:r>
            <a:endParaRPr lang="en-GB" dirty="0"/>
          </a:p>
        </p:txBody>
      </p:sp>
      <p:pic>
        <p:nvPicPr>
          <p:cNvPr id="5" name="Picture 4"/>
          <p:cNvPicPr>
            <a:picLocks noChangeAspect="1"/>
          </p:cNvPicPr>
          <p:nvPr/>
        </p:nvPicPr>
        <p:blipFill>
          <a:blip r:embed="rId3"/>
          <a:stretch>
            <a:fillRect/>
          </a:stretch>
        </p:blipFill>
        <p:spPr>
          <a:xfrm>
            <a:off x="1259632" y="1988840"/>
            <a:ext cx="6379804" cy="3049547"/>
          </a:xfrm>
          <a:prstGeom prst="rect">
            <a:avLst/>
          </a:prstGeom>
        </p:spPr>
      </p:pic>
      <p:sp>
        <p:nvSpPr>
          <p:cNvPr id="9" name="TextBox 8"/>
          <p:cNvSpPr txBox="1"/>
          <p:nvPr/>
        </p:nvSpPr>
        <p:spPr>
          <a:xfrm>
            <a:off x="2267744" y="5379994"/>
            <a:ext cx="8993336" cy="707886"/>
          </a:xfrm>
          <a:prstGeom prst="rect">
            <a:avLst/>
          </a:prstGeom>
          <a:noFill/>
        </p:spPr>
        <p:txBody>
          <a:bodyPr wrap="square" rtlCol="0">
            <a:spAutoFit/>
          </a:bodyPr>
          <a:lstStyle/>
          <a:p>
            <a:pPr marL="285750" indent="-285750">
              <a:buFont typeface="Arial" panose="020B0604020202020204" pitchFamily="34" charset="0"/>
              <a:buChar char="•"/>
            </a:pPr>
            <a:r>
              <a:rPr lang="en-GB" sz="2000" dirty="0" smtClean="0"/>
              <a:t>Some of the digits get confused.</a:t>
            </a:r>
            <a:endParaRPr lang="en-GB" sz="2000" dirty="0"/>
          </a:p>
          <a:p>
            <a:endParaRPr lang="en-GB" sz="2000" dirty="0"/>
          </a:p>
        </p:txBody>
      </p:sp>
    </p:spTree>
    <p:extLst>
      <p:ext uri="{BB962C8B-B14F-4D97-AF65-F5344CB8AC3E}">
        <p14:creationId xmlns:p14="http://schemas.microsoft.com/office/powerpoint/2010/main" val="20533282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717556"/>
            <a:ext cx="9066336" cy="1296988"/>
          </a:xfrm>
        </p:spPr>
        <p:txBody>
          <a:bodyPr/>
          <a:lstStyle/>
          <a:p>
            <a:r>
              <a:rPr lang="en-GB" dirty="0" smtClean="0"/>
              <a:t>The neurons that inspired the network</a:t>
            </a:r>
            <a:endParaRPr lang="en-GB" dirty="0"/>
          </a:p>
        </p:txBody>
      </p:sp>
      <p:pic>
        <p:nvPicPr>
          <p:cNvPr id="3" name="Picture 2"/>
          <p:cNvPicPr>
            <a:picLocks noChangeAspect="1"/>
          </p:cNvPicPr>
          <p:nvPr/>
        </p:nvPicPr>
        <p:blipFill>
          <a:blip r:embed="rId3"/>
          <a:stretch>
            <a:fillRect/>
          </a:stretch>
        </p:blipFill>
        <p:spPr>
          <a:xfrm>
            <a:off x="1774981" y="2156247"/>
            <a:ext cx="7347850" cy="4574629"/>
          </a:xfrm>
          <a:prstGeom prst="rect">
            <a:avLst/>
          </a:prstGeom>
        </p:spPr>
      </p:pic>
      <p:sp>
        <p:nvSpPr>
          <p:cNvPr id="4" name="Rounded Rectangular Callout 3"/>
          <p:cNvSpPr/>
          <p:nvPr/>
        </p:nvSpPr>
        <p:spPr>
          <a:xfrm>
            <a:off x="179512" y="3003911"/>
            <a:ext cx="1866492" cy="973033"/>
          </a:xfrm>
          <a:prstGeom prst="wedgeRoundRectCallout">
            <a:avLst>
              <a:gd name="adj1" fmla="val 64912"/>
              <a:gd name="adj2" fmla="val 19096"/>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rgbClr val="FF0000"/>
                </a:solidFill>
              </a:rPr>
              <a:t>Incoming signals by other neurons</a:t>
            </a:r>
            <a:endParaRPr lang="en-GB" dirty="0">
              <a:solidFill>
                <a:srgbClr val="FF0000"/>
              </a:solidFill>
            </a:endParaRPr>
          </a:p>
        </p:txBody>
      </p:sp>
      <p:sp>
        <p:nvSpPr>
          <p:cNvPr id="6" name="Rounded Rectangular Callout 5"/>
          <p:cNvSpPr/>
          <p:nvPr/>
        </p:nvSpPr>
        <p:spPr>
          <a:xfrm>
            <a:off x="4496549" y="1533162"/>
            <a:ext cx="2375942" cy="1680419"/>
          </a:xfrm>
          <a:prstGeom prst="wedgeRoundRectCallout">
            <a:avLst>
              <a:gd name="adj1" fmla="val 5791"/>
              <a:gd name="adj2" fmla="val 66049"/>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rgbClr val="FF0000"/>
                </a:solidFill>
              </a:rPr>
              <a:t>If level of signals is high enough, neuron sends electrical pulse to terminals </a:t>
            </a:r>
            <a:endParaRPr lang="en-GB" dirty="0">
              <a:solidFill>
                <a:srgbClr val="FF0000"/>
              </a:solidFill>
            </a:endParaRPr>
          </a:p>
        </p:txBody>
      </p:sp>
      <p:sp>
        <p:nvSpPr>
          <p:cNvPr id="7" name="Rounded Rectangular Callout 6"/>
          <p:cNvSpPr/>
          <p:nvPr/>
        </p:nvSpPr>
        <p:spPr>
          <a:xfrm>
            <a:off x="7034599" y="2014544"/>
            <a:ext cx="2088232" cy="1152128"/>
          </a:xfrm>
          <a:prstGeom prst="wedgeRoundRectCallout">
            <a:avLst>
              <a:gd name="adj1" fmla="val 4000"/>
              <a:gd name="adj2" fmla="val 87753"/>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rgbClr val="FF0000"/>
                </a:solidFill>
              </a:rPr>
              <a:t>Outgoing </a:t>
            </a:r>
            <a:r>
              <a:rPr lang="en-GB" dirty="0">
                <a:solidFill>
                  <a:srgbClr val="FF0000"/>
                </a:solidFill>
              </a:rPr>
              <a:t>signals are then received by other neurons.</a:t>
            </a:r>
          </a:p>
        </p:txBody>
      </p:sp>
    </p:spTree>
    <p:extLst>
      <p:ext uri="{BB962C8B-B14F-4D97-AF65-F5344CB8AC3E}">
        <p14:creationId xmlns:p14="http://schemas.microsoft.com/office/powerpoint/2010/main" val="27161829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COURSE OVERVIEW</a:t>
            </a:r>
            <a:endParaRPr lang="en-GB" dirty="0"/>
          </a:p>
        </p:txBody>
      </p:sp>
      <p:sp>
        <p:nvSpPr>
          <p:cNvPr id="3" name="Content Placeholder 2"/>
          <p:cNvSpPr>
            <a:spLocks noGrp="1"/>
          </p:cNvSpPr>
          <p:nvPr>
            <p:ph idx="1"/>
          </p:nvPr>
        </p:nvSpPr>
        <p:spPr>
          <a:xfrm>
            <a:off x="324222" y="1689296"/>
            <a:ext cx="8723599" cy="3888432"/>
          </a:xfrm>
        </p:spPr>
        <p:txBody>
          <a:bodyPr/>
          <a:lstStyle/>
          <a:p>
            <a:endParaRPr lang="en-GB" sz="1800" b="1" dirty="0"/>
          </a:p>
          <a:p>
            <a:r>
              <a:rPr lang="en-GB" sz="1800" dirty="0"/>
              <a:t>16/01/2016 – Paula Parpart: Computational Models of Cognition </a:t>
            </a:r>
          </a:p>
          <a:p>
            <a:r>
              <a:rPr lang="en-GB" sz="1800" dirty="0"/>
              <a:t>23/01/2016 – Maarten </a:t>
            </a:r>
            <a:r>
              <a:rPr lang="en-GB" sz="1800" dirty="0" err="1"/>
              <a:t>Speekenbrink</a:t>
            </a:r>
            <a:r>
              <a:rPr lang="en-GB" sz="1800" dirty="0"/>
              <a:t>: Instance vs. Abstraction </a:t>
            </a:r>
            <a:r>
              <a:rPr lang="en-GB" sz="1800" b="1" dirty="0"/>
              <a:t>Learning  </a:t>
            </a:r>
          </a:p>
          <a:p>
            <a:r>
              <a:rPr lang="en-GB" sz="1800" dirty="0"/>
              <a:t>30/01/2016 – Kurt </a:t>
            </a:r>
            <a:r>
              <a:rPr lang="en-GB" sz="1800" dirty="0" err="1"/>
              <a:t>Braunlich</a:t>
            </a:r>
            <a:r>
              <a:rPr lang="en-GB" sz="1800" dirty="0"/>
              <a:t>: Category </a:t>
            </a:r>
            <a:r>
              <a:rPr lang="en-GB" sz="1800" b="1" dirty="0"/>
              <a:t>Learning</a:t>
            </a:r>
            <a:r>
              <a:rPr lang="en-GB" sz="1800" dirty="0"/>
              <a:t> and the Brain</a:t>
            </a:r>
          </a:p>
          <a:p>
            <a:r>
              <a:rPr lang="en-GB" sz="1800" dirty="0"/>
              <a:t>06/02/2016 – Eric Schulz: Reinforcement &amp; Function </a:t>
            </a:r>
            <a:r>
              <a:rPr lang="en-GB" sz="1800" b="1" dirty="0"/>
              <a:t>Learning  </a:t>
            </a:r>
          </a:p>
          <a:p>
            <a:r>
              <a:rPr lang="en-GB" sz="1800" dirty="0"/>
              <a:t>       </a:t>
            </a:r>
            <a:r>
              <a:rPr lang="en-GB" sz="1800" dirty="0" err="1"/>
              <a:t>tbc</a:t>
            </a:r>
            <a:r>
              <a:rPr lang="en-GB" sz="1800" dirty="0"/>
              <a:t>       -  Dave </a:t>
            </a:r>
            <a:r>
              <a:rPr lang="en-GB" sz="1800" dirty="0" err="1"/>
              <a:t>Lagnado</a:t>
            </a:r>
            <a:r>
              <a:rPr lang="en-GB" sz="1800" dirty="0"/>
              <a:t>: Bayesian Networks in Evidential Reasoning  </a:t>
            </a:r>
          </a:p>
          <a:p>
            <a:endParaRPr lang="en-GB" sz="1800" dirty="0" smtClean="0"/>
          </a:p>
          <a:p>
            <a:pPr marL="0" indent="0">
              <a:buNone/>
            </a:pPr>
            <a:r>
              <a:rPr lang="en-GB" sz="1800" dirty="0" smtClean="0"/>
              <a:t>    </a:t>
            </a:r>
            <a:r>
              <a:rPr lang="en-GB" sz="1800" dirty="0"/>
              <a:t>--- READING WEEK </a:t>
            </a:r>
            <a:r>
              <a:rPr lang="en-GB" sz="1800" dirty="0" smtClean="0"/>
              <a:t>–</a:t>
            </a:r>
          </a:p>
          <a:p>
            <a:pPr marL="0" indent="0">
              <a:buNone/>
            </a:pPr>
            <a:endParaRPr lang="en-GB" sz="1800" dirty="0"/>
          </a:p>
          <a:p>
            <a:r>
              <a:rPr lang="en-GB" sz="1800" dirty="0" smtClean="0"/>
              <a:t>20/02/2016 </a:t>
            </a:r>
            <a:r>
              <a:rPr lang="en-GB" sz="1800" dirty="0"/>
              <a:t>– Christos </a:t>
            </a:r>
            <a:r>
              <a:rPr lang="en-GB" sz="1800" dirty="0" err="1"/>
              <a:t>Bechlivanidis</a:t>
            </a:r>
            <a:r>
              <a:rPr lang="en-GB" sz="1800" dirty="0"/>
              <a:t>: Causal Models: Representation, </a:t>
            </a:r>
            <a:r>
              <a:rPr lang="en-GB" sz="1800" b="1" dirty="0"/>
              <a:t>Learning </a:t>
            </a:r>
            <a:r>
              <a:rPr lang="en-GB" sz="1800" dirty="0"/>
              <a:t>and </a:t>
            </a:r>
            <a:r>
              <a:rPr lang="en-GB" sz="1800" dirty="0" smtClean="0"/>
              <a:t>Inference</a:t>
            </a:r>
            <a:endParaRPr lang="en-GB" sz="1800" dirty="0"/>
          </a:p>
          <a:p>
            <a:r>
              <a:rPr lang="en-GB" sz="1800" dirty="0" smtClean="0"/>
              <a:t>27/02/2016 </a:t>
            </a:r>
            <a:r>
              <a:rPr lang="en-GB" sz="1800" dirty="0"/>
              <a:t>– Paula Parpart: Active </a:t>
            </a:r>
            <a:r>
              <a:rPr lang="en-GB" sz="1800" b="1" dirty="0" smtClean="0"/>
              <a:t>Learning</a:t>
            </a:r>
            <a:endParaRPr lang="en-GB" sz="1800" b="1" dirty="0"/>
          </a:p>
          <a:p>
            <a:r>
              <a:rPr lang="en-GB" sz="1800" dirty="0" smtClean="0"/>
              <a:t>06/03/2016 </a:t>
            </a:r>
            <a:r>
              <a:rPr lang="en-GB" sz="1800" dirty="0"/>
              <a:t>– Paula Parpart:  Heuristics as Bayesian </a:t>
            </a:r>
            <a:r>
              <a:rPr lang="en-GB" sz="1800" dirty="0" smtClean="0"/>
              <a:t>Inference</a:t>
            </a:r>
            <a:endParaRPr lang="en-GB" sz="1800" dirty="0"/>
          </a:p>
          <a:p>
            <a:r>
              <a:rPr lang="en-GB" sz="1800" dirty="0" smtClean="0"/>
              <a:t>13/03/2016 – Adam </a:t>
            </a:r>
            <a:r>
              <a:rPr lang="en-GB" sz="1800" dirty="0"/>
              <a:t>Harris: Bayesian </a:t>
            </a:r>
            <a:r>
              <a:rPr lang="en-GB" sz="1800" dirty="0" smtClean="0"/>
              <a:t>Argumentation</a:t>
            </a:r>
            <a:endParaRPr lang="en-GB" sz="1800" dirty="0"/>
          </a:p>
          <a:p>
            <a:r>
              <a:rPr lang="en-GB" sz="1800" dirty="0" smtClean="0"/>
              <a:t>20/03/2016 </a:t>
            </a:r>
            <a:r>
              <a:rPr lang="en-GB" sz="1800" dirty="0"/>
              <a:t>– Brad Love: A cognitive science informed Turing </a:t>
            </a:r>
            <a:r>
              <a:rPr lang="en-GB" sz="1800" dirty="0" smtClean="0"/>
              <a:t>Test </a:t>
            </a:r>
            <a:r>
              <a:rPr lang="en-GB" sz="1800" b="1" dirty="0" smtClean="0"/>
              <a:t>(Learning)</a:t>
            </a:r>
            <a:endParaRPr lang="en-GB" sz="1800" b="1" dirty="0"/>
          </a:p>
          <a:p>
            <a:endParaRPr lang="en-GB" sz="1800" b="1" dirty="0"/>
          </a:p>
          <a:p>
            <a:endParaRPr lang="en-GB" sz="1800" b="1" dirty="0"/>
          </a:p>
        </p:txBody>
      </p:sp>
      <p:sp>
        <p:nvSpPr>
          <p:cNvPr id="5" name="Cloud 4"/>
          <p:cNvSpPr/>
          <p:nvPr/>
        </p:nvSpPr>
        <p:spPr>
          <a:xfrm>
            <a:off x="6626168" y="735448"/>
            <a:ext cx="2160240" cy="144016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Learning</a:t>
            </a:r>
            <a:endParaRPr lang="en-GB" sz="2000" b="1" dirty="0"/>
          </a:p>
        </p:txBody>
      </p:sp>
    </p:spTree>
    <p:extLst>
      <p:ext uri="{BB962C8B-B14F-4D97-AF65-F5344CB8AC3E}">
        <p14:creationId xmlns:p14="http://schemas.microsoft.com/office/powerpoint/2010/main" val="37165003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405" y="691852"/>
            <a:ext cx="9066336" cy="1296988"/>
          </a:xfrm>
        </p:spPr>
        <p:txBody>
          <a:bodyPr/>
          <a:lstStyle/>
          <a:p>
            <a:r>
              <a:rPr lang="en-GB" dirty="0" smtClean="0"/>
              <a:t>HOW THE MODEL WORKS</a:t>
            </a:r>
            <a:endParaRPr lang="en-GB" dirty="0"/>
          </a:p>
        </p:txBody>
      </p:sp>
      <p:pic>
        <p:nvPicPr>
          <p:cNvPr id="8" name="Picture 7"/>
          <p:cNvPicPr>
            <a:picLocks noChangeAspect="1"/>
          </p:cNvPicPr>
          <p:nvPr/>
        </p:nvPicPr>
        <p:blipFill>
          <a:blip r:embed="rId3"/>
          <a:stretch>
            <a:fillRect/>
          </a:stretch>
        </p:blipFill>
        <p:spPr>
          <a:xfrm>
            <a:off x="395536" y="1581671"/>
            <a:ext cx="8496944" cy="5276329"/>
          </a:xfrm>
          <a:prstGeom prst="rect">
            <a:avLst/>
          </a:prstGeom>
        </p:spPr>
      </p:pic>
      <p:sp>
        <p:nvSpPr>
          <p:cNvPr id="7" name="Rounded Rectangular Callout 6"/>
          <p:cNvSpPr/>
          <p:nvPr/>
        </p:nvSpPr>
        <p:spPr>
          <a:xfrm>
            <a:off x="179512" y="4221088"/>
            <a:ext cx="1238763" cy="629928"/>
          </a:xfrm>
          <a:prstGeom prst="wedgeRoundRectCallout">
            <a:avLst>
              <a:gd name="adj1" fmla="val 13424"/>
              <a:gd name="adj2" fmla="val -136534"/>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rgbClr val="FF0000"/>
                </a:solidFill>
              </a:rPr>
              <a:t>Input node</a:t>
            </a:r>
            <a:endParaRPr lang="en-GB" dirty="0">
              <a:solidFill>
                <a:srgbClr val="FF0000"/>
              </a:solidFill>
            </a:endParaRPr>
          </a:p>
        </p:txBody>
      </p:sp>
      <p:sp>
        <p:nvSpPr>
          <p:cNvPr id="10" name="Rounded Rectangular Callout 9"/>
          <p:cNvSpPr/>
          <p:nvPr/>
        </p:nvSpPr>
        <p:spPr>
          <a:xfrm>
            <a:off x="3707904" y="4219835"/>
            <a:ext cx="1238763" cy="629928"/>
          </a:xfrm>
          <a:prstGeom prst="wedgeRoundRectCallout">
            <a:avLst>
              <a:gd name="adj1" fmla="val 13424"/>
              <a:gd name="adj2" fmla="val -136534"/>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rgbClr val="FF0000"/>
                </a:solidFill>
              </a:rPr>
              <a:t>Output node</a:t>
            </a:r>
            <a:endParaRPr lang="en-GB" dirty="0">
              <a:solidFill>
                <a:srgbClr val="FF0000"/>
              </a:solidFill>
            </a:endParaRPr>
          </a:p>
        </p:txBody>
      </p:sp>
    </p:spTree>
    <p:extLst>
      <p:ext uri="{BB962C8B-B14F-4D97-AF65-F5344CB8AC3E}">
        <p14:creationId xmlns:p14="http://schemas.microsoft.com/office/powerpoint/2010/main" val="66679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405" y="691852"/>
            <a:ext cx="9066336" cy="1296988"/>
          </a:xfrm>
        </p:spPr>
        <p:txBody>
          <a:bodyPr/>
          <a:lstStyle/>
          <a:p>
            <a:r>
              <a:rPr lang="en-GB" dirty="0" smtClean="0"/>
              <a:t>HOW THE MODEL WORKS</a:t>
            </a:r>
            <a:endParaRPr lang="en-GB" dirty="0"/>
          </a:p>
        </p:txBody>
      </p:sp>
      <p:pic>
        <p:nvPicPr>
          <p:cNvPr id="8" name="Picture 7"/>
          <p:cNvPicPr>
            <a:picLocks noChangeAspect="1"/>
          </p:cNvPicPr>
          <p:nvPr/>
        </p:nvPicPr>
        <p:blipFill>
          <a:blip r:embed="rId3"/>
          <a:stretch>
            <a:fillRect/>
          </a:stretch>
        </p:blipFill>
        <p:spPr>
          <a:xfrm>
            <a:off x="395536" y="1581671"/>
            <a:ext cx="8496944" cy="5276329"/>
          </a:xfrm>
          <a:prstGeom prst="rect">
            <a:avLst/>
          </a:prstGeom>
        </p:spPr>
      </p:pic>
      <p:sp>
        <p:nvSpPr>
          <p:cNvPr id="7" name="Rounded Rectangular Callout 6"/>
          <p:cNvSpPr/>
          <p:nvPr/>
        </p:nvSpPr>
        <p:spPr>
          <a:xfrm>
            <a:off x="179512" y="4221088"/>
            <a:ext cx="1238763" cy="629928"/>
          </a:xfrm>
          <a:prstGeom prst="wedgeRoundRectCallout">
            <a:avLst>
              <a:gd name="adj1" fmla="val 13424"/>
              <a:gd name="adj2" fmla="val -136534"/>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rgbClr val="FF0000"/>
                </a:solidFill>
              </a:rPr>
              <a:t>Input node</a:t>
            </a:r>
            <a:endParaRPr lang="en-GB" dirty="0">
              <a:solidFill>
                <a:srgbClr val="FF0000"/>
              </a:solidFill>
            </a:endParaRPr>
          </a:p>
        </p:txBody>
      </p:sp>
      <p:sp>
        <p:nvSpPr>
          <p:cNvPr id="10" name="Rounded Rectangular Callout 9"/>
          <p:cNvSpPr/>
          <p:nvPr/>
        </p:nvSpPr>
        <p:spPr>
          <a:xfrm>
            <a:off x="3707904" y="4219835"/>
            <a:ext cx="1238763" cy="629928"/>
          </a:xfrm>
          <a:prstGeom prst="wedgeRoundRectCallout">
            <a:avLst>
              <a:gd name="adj1" fmla="val 13424"/>
              <a:gd name="adj2" fmla="val -136534"/>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rgbClr val="FF0000"/>
                </a:solidFill>
              </a:rPr>
              <a:t>Output node</a:t>
            </a:r>
            <a:endParaRPr lang="en-GB" dirty="0">
              <a:solidFill>
                <a:srgbClr val="FF0000"/>
              </a:solidFill>
            </a:endParaRPr>
          </a:p>
        </p:txBody>
      </p:sp>
      <p:sp>
        <p:nvSpPr>
          <p:cNvPr id="11" name="Rounded Rectangular Callout 10"/>
          <p:cNvSpPr/>
          <p:nvPr/>
        </p:nvSpPr>
        <p:spPr>
          <a:xfrm>
            <a:off x="542194" y="5241187"/>
            <a:ext cx="3816424" cy="1224136"/>
          </a:xfrm>
          <a:prstGeom prst="wedgeRoundRectCallout">
            <a:avLst>
              <a:gd name="adj1" fmla="val -8509"/>
              <a:gd name="adj2" fmla="val -10087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rgbClr val="FF0000"/>
                </a:solidFill>
              </a:rPr>
              <a:t>Step 1: When input node is given an image, it activates a unique set of neurons in first layer</a:t>
            </a:r>
            <a:endParaRPr lang="en-GB" dirty="0">
              <a:solidFill>
                <a:srgbClr val="FF0000"/>
              </a:solidFill>
            </a:endParaRPr>
          </a:p>
        </p:txBody>
      </p:sp>
    </p:spTree>
    <p:extLst>
      <p:ext uri="{BB962C8B-B14F-4D97-AF65-F5344CB8AC3E}">
        <p14:creationId xmlns:p14="http://schemas.microsoft.com/office/powerpoint/2010/main" val="44423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405" y="691852"/>
            <a:ext cx="9066336" cy="1296988"/>
          </a:xfrm>
        </p:spPr>
        <p:txBody>
          <a:bodyPr/>
          <a:lstStyle/>
          <a:p>
            <a:r>
              <a:rPr lang="en-GB" dirty="0" smtClean="0"/>
              <a:t>HOW THE MODEL WORKS</a:t>
            </a:r>
            <a:endParaRPr lang="en-GB" dirty="0"/>
          </a:p>
        </p:txBody>
      </p:sp>
      <p:pic>
        <p:nvPicPr>
          <p:cNvPr id="8" name="Picture 7"/>
          <p:cNvPicPr>
            <a:picLocks noChangeAspect="1"/>
          </p:cNvPicPr>
          <p:nvPr/>
        </p:nvPicPr>
        <p:blipFill>
          <a:blip r:embed="rId3"/>
          <a:stretch>
            <a:fillRect/>
          </a:stretch>
        </p:blipFill>
        <p:spPr>
          <a:xfrm>
            <a:off x="395536" y="1581671"/>
            <a:ext cx="8496944" cy="5276329"/>
          </a:xfrm>
          <a:prstGeom prst="rect">
            <a:avLst/>
          </a:prstGeom>
        </p:spPr>
      </p:pic>
      <p:sp>
        <p:nvSpPr>
          <p:cNvPr id="7" name="Rounded Rectangular Callout 6"/>
          <p:cNvSpPr/>
          <p:nvPr/>
        </p:nvSpPr>
        <p:spPr>
          <a:xfrm>
            <a:off x="179512" y="4221088"/>
            <a:ext cx="1238763" cy="629928"/>
          </a:xfrm>
          <a:prstGeom prst="wedgeRoundRectCallout">
            <a:avLst>
              <a:gd name="adj1" fmla="val 13424"/>
              <a:gd name="adj2" fmla="val -136534"/>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rgbClr val="FF0000"/>
                </a:solidFill>
              </a:rPr>
              <a:t>Input node</a:t>
            </a:r>
            <a:endParaRPr lang="en-GB" dirty="0">
              <a:solidFill>
                <a:srgbClr val="FF0000"/>
              </a:solidFill>
            </a:endParaRPr>
          </a:p>
        </p:txBody>
      </p:sp>
      <p:sp>
        <p:nvSpPr>
          <p:cNvPr id="10" name="Rounded Rectangular Callout 9"/>
          <p:cNvSpPr/>
          <p:nvPr/>
        </p:nvSpPr>
        <p:spPr>
          <a:xfrm>
            <a:off x="3707904" y="4219835"/>
            <a:ext cx="1238763" cy="629928"/>
          </a:xfrm>
          <a:prstGeom prst="wedgeRoundRectCallout">
            <a:avLst>
              <a:gd name="adj1" fmla="val 13424"/>
              <a:gd name="adj2" fmla="val -136534"/>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rgbClr val="FF0000"/>
                </a:solidFill>
              </a:rPr>
              <a:t>Output node</a:t>
            </a:r>
            <a:endParaRPr lang="en-GB" dirty="0">
              <a:solidFill>
                <a:srgbClr val="FF0000"/>
              </a:solidFill>
            </a:endParaRPr>
          </a:p>
        </p:txBody>
      </p:sp>
      <p:sp>
        <p:nvSpPr>
          <p:cNvPr id="11" name="Rounded Rectangular Callout 10"/>
          <p:cNvSpPr/>
          <p:nvPr/>
        </p:nvSpPr>
        <p:spPr>
          <a:xfrm>
            <a:off x="1619672" y="5301208"/>
            <a:ext cx="3996444" cy="1427547"/>
          </a:xfrm>
          <a:prstGeom prst="wedgeRoundRectCallout">
            <a:avLst>
              <a:gd name="adj1" fmla="val -27602"/>
              <a:gd name="adj2" fmla="val -119545"/>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rgbClr val="FF0000"/>
                </a:solidFill>
              </a:rPr>
              <a:t>Step 2</a:t>
            </a:r>
            <a:r>
              <a:rPr lang="en-GB" dirty="0">
                <a:solidFill>
                  <a:srgbClr val="FF0000"/>
                </a:solidFill>
              </a:rPr>
              <a:t>: activated neurons send signals to every connected neuron in the next layer</a:t>
            </a:r>
          </a:p>
        </p:txBody>
      </p:sp>
    </p:spTree>
    <p:extLst>
      <p:ext uri="{BB962C8B-B14F-4D97-AF65-F5344CB8AC3E}">
        <p14:creationId xmlns:p14="http://schemas.microsoft.com/office/powerpoint/2010/main" val="71515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405" y="691852"/>
            <a:ext cx="9066336" cy="1296988"/>
          </a:xfrm>
        </p:spPr>
        <p:txBody>
          <a:bodyPr/>
          <a:lstStyle/>
          <a:p>
            <a:r>
              <a:rPr lang="en-GB" dirty="0" smtClean="0"/>
              <a:t>HOW THE MODEL WORKS</a:t>
            </a:r>
            <a:endParaRPr lang="en-GB" dirty="0"/>
          </a:p>
        </p:txBody>
      </p:sp>
      <p:pic>
        <p:nvPicPr>
          <p:cNvPr id="8" name="Picture 7"/>
          <p:cNvPicPr>
            <a:picLocks noChangeAspect="1"/>
          </p:cNvPicPr>
          <p:nvPr/>
        </p:nvPicPr>
        <p:blipFill>
          <a:blip r:embed="rId3"/>
          <a:stretch>
            <a:fillRect/>
          </a:stretch>
        </p:blipFill>
        <p:spPr>
          <a:xfrm>
            <a:off x="395536" y="1581671"/>
            <a:ext cx="8496944" cy="5276329"/>
          </a:xfrm>
          <a:prstGeom prst="rect">
            <a:avLst/>
          </a:prstGeom>
        </p:spPr>
      </p:pic>
      <p:sp>
        <p:nvSpPr>
          <p:cNvPr id="7" name="Rounded Rectangular Callout 6"/>
          <p:cNvSpPr/>
          <p:nvPr/>
        </p:nvSpPr>
        <p:spPr>
          <a:xfrm>
            <a:off x="179512" y="4221088"/>
            <a:ext cx="1238763" cy="629928"/>
          </a:xfrm>
          <a:prstGeom prst="wedgeRoundRectCallout">
            <a:avLst>
              <a:gd name="adj1" fmla="val 13424"/>
              <a:gd name="adj2" fmla="val -136534"/>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rgbClr val="FF0000"/>
                </a:solidFill>
              </a:rPr>
              <a:t>Input node</a:t>
            </a:r>
            <a:endParaRPr lang="en-GB" dirty="0">
              <a:solidFill>
                <a:srgbClr val="FF0000"/>
              </a:solidFill>
            </a:endParaRPr>
          </a:p>
        </p:txBody>
      </p:sp>
      <p:sp>
        <p:nvSpPr>
          <p:cNvPr id="10" name="Rounded Rectangular Callout 9"/>
          <p:cNvSpPr/>
          <p:nvPr/>
        </p:nvSpPr>
        <p:spPr>
          <a:xfrm>
            <a:off x="3707904" y="4219835"/>
            <a:ext cx="1238763" cy="629928"/>
          </a:xfrm>
          <a:prstGeom prst="wedgeRoundRectCallout">
            <a:avLst>
              <a:gd name="adj1" fmla="val 13424"/>
              <a:gd name="adj2" fmla="val -136534"/>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rgbClr val="FF0000"/>
                </a:solidFill>
              </a:rPr>
              <a:t>Output node</a:t>
            </a:r>
            <a:endParaRPr lang="en-GB" dirty="0">
              <a:solidFill>
                <a:srgbClr val="FF0000"/>
              </a:solidFill>
            </a:endParaRPr>
          </a:p>
        </p:txBody>
      </p:sp>
      <p:sp>
        <p:nvSpPr>
          <p:cNvPr id="11" name="Rounded Rectangular Callout 10"/>
          <p:cNvSpPr/>
          <p:nvPr/>
        </p:nvSpPr>
        <p:spPr>
          <a:xfrm>
            <a:off x="2329063" y="5169228"/>
            <a:ext cx="3996444" cy="1427547"/>
          </a:xfrm>
          <a:prstGeom prst="wedgeRoundRectCallout">
            <a:avLst>
              <a:gd name="adj1" fmla="val -21882"/>
              <a:gd name="adj2" fmla="val -87518"/>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rgbClr val="FF0000"/>
                </a:solidFill>
              </a:rPr>
              <a:t>Step 3: In next layer, each </a:t>
            </a:r>
            <a:r>
              <a:rPr lang="en-GB" dirty="0">
                <a:solidFill>
                  <a:srgbClr val="FF0000"/>
                </a:solidFill>
              </a:rPr>
              <a:t>neuron is governed by a </a:t>
            </a:r>
            <a:r>
              <a:rPr lang="en-GB" i="1" dirty="0">
                <a:solidFill>
                  <a:srgbClr val="FF0000"/>
                </a:solidFill>
              </a:rPr>
              <a:t>rule</a:t>
            </a:r>
            <a:r>
              <a:rPr lang="en-GB" dirty="0">
                <a:solidFill>
                  <a:srgbClr val="FF0000"/>
                </a:solidFill>
              </a:rPr>
              <a:t> on what combinations of received signals would activate the neuron</a:t>
            </a:r>
          </a:p>
          <a:p>
            <a:pPr algn="ctr"/>
            <a:endParaRPr lang="en-GB" dirty="0">
              <a:solidFill>
                <a:srgbClr val="FF0000"/>
              </a:solidFill>
            </a:endParaRPr>
          </a:p>
        </p:txBody>
      </p:sp>
    </p:spTree>
    <p:extLst>
      <p:ext uri="{BB962C8B-B14F-4D97-AF65-F5344CB8AC3E}">
        <p14:creationId xmlns:p14="http://schemas.microsoft.com/office/powerpoint/2010/main" val="1821820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405" y="691852"/>
            <a:ext cx="9066336" cy="1296988"/>
          </a:xfrm>
        </p:spPr>
        <p:txBody>
          <a:bodyPr/>
          <a:lstStyle/>
          <a:p>
            <a:r>
              <a:rPr lang="en-GB" dirty="0" smtClean="0"/>
              <a:t>HOW THE MODEL WORKS</a:t>
            </a:r>
            <a:endParaRPr lang="en-GB" dirty="0"/>
          </a:p>
        </p:txBody>
      </p:sp>
      <p:pic>
        <p:nvPicPr>
          <p:cNvPr id="8" name="Picture 7"/>
          <p:cNvPicPr>
            <a:picLocks noChangeAspect="1"/>
          </p:cNvPicPr>
          <p:nvPr/>
        </p:nvPicPr>
        <p:blipFill>
          <a:blip r:embed="rId3"/>
          <a:stretch>
            <a:fillRect/>
          </a:stretch>
        </p:blipFill>
        <p:spPr>
          <a:xfrm>
            <a:off x="395536" y="1581671"/>
            <a:ext cx="8496944" cy="5276329"/>
          </a:xfrm>
          <a:prstGeom prst="rect">
            <a:avLst/>
          </a:prstGeom>
        </p:spPr>
      </p:pic>
      <p:sp>
        <p:nvSpPr>
          <p:cNvPr id="7" name="Rounded Rectangular Callout 6"/>
          <p:cNvSpPr/>
          <p:nvPr/>
        </p:nvSpPr>
        <p:spPr>
          <a:xfrm>
            <a:off x="179512" y="4221088"/>
            <a:ext cx="1238763" cy="629928"/>
          </a:xfrm>
          <a:prstGeom prst="wedgeRoundRectCallout">
            <a:avLst>
              <a:gd name="adj1" fmla="val 13424"/>
              <a:gd name="adj2" fmla="val -136534"/>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rgbClr val="FF0000"/>
                </a:solidFill>
              </a:rPr>
              <a:t>Input node</a:t>
            </a:r>
            <a:endParaRPr lang="en-GB" dirty="0">
              <a:solidFill>
                <a:srgbClr val="FF0000"/>
              </a:solidFill>
            </a:endParaRPr>
          </a:p>
        </p:txBody>
      </p:sp>
      <p:sp>
        <p:nvSpPr>
          <p:cNvPr id="10" name="Rounded Rectangular Callout 9"/>
          <p:cNvSpPr/>
          <p:nvPr/>
        </p:nvSpPr>
        <p:spPr>
          <a:xfrm>
            <a:off x="3707904" y="4219835"/>
            <a:ext cx="1238763" cy="629928"/>
          </a:xfrm>
          <a:prstGeom prst="wedgeRoundRectCallout">
            <a:avLst>
              <a:gd name="adj1" fmla="val 13424"/>
              <a:gd name="adj2" fmla="val -111585"/>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rgbClr val="FF0000"/>
                </a:solidFill>
              </a:rPr>
              <a:t>Output node</a:t>
            </a:r>
            <a:endParaRPr lang="en-GB" dirty="0">
              <a:solidFill>
                <a:srgbClr val="FF0000"/>
              </a:solidFill>
            </a:endParaRPr>
          </a:p>
        </p:txBody>
      </p:sp>
      <p:sp>
        <p:nvSpPr>
          <p:cNvPr id="3" name="Rectangle 2"/>
          <p:cNvSpPr/>
          <p:nvPr/>
        </p:nvSpPr>
        <p:spPr>
          <a:xfrm>
            <a:off x="412155" y="4911471"/>
            <a:ext cx="6912768" cy="3312368"/>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1" name="Rounded Rectangular Callout 10"/>
          <p:cNvSpPr/>
          <p:nvPr/>
        </p:nvSpPr>
        <p:spPr>
          <a:xfrm>
            <a:off x="1979712" y="5140108"/>
            <a:ext cx="4608512" cy="1529252"/>
          </a:xfrm>
          <a:prstGeom prst="wedgeRoundRectCallout">
            <a:avLst>
              <a:gd name="adj1" fmla="val -24052"/>
              <a:gd name="adj2" fmla="val -80044"/>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solidFill>
                  <a:srgbClr val="FF0000"/>
                </a:solidFill>
              </a:rPr>
              <a:t>Step 4: Steps 2-3 are repeated for all the remaining layers (it is possible for the model to have more than 2 layers), until we are left with the output node.</a:t>
            </a:r>
          </a:p>
          <a:p>
            <a:pPr algn="ctr"/>
            <a:endParaRPr lang="en-GB" dirty="0">
              <a:solidFill>
                <a:srgbClr val="FF0000"/>
              </a:solidFill>
            </a:endParaRPr>
          </a:p>
        </p:txBody>
      </p:sp>
    </p:spTree>
    <p:extLst>
      <p:ext uri="{BB962C8B-B14F-4D97-AF65-F5344CB8AC3E}">
        <p14:creationId xmlns:p14="http://schemas.microsoft.com/office/powerpoint/2010/main" val="416225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405" y="691852"/>
            <a:ext cx="9066336" cy="1296988"/>
          </a:xfrm>
        </p:spPr>
        <p:txBody>
          <a:bodyPr/>
          <a:lstStyle/>
          <a:p>
            <a:r>
              <a:rPr lang="en-GB" dirty="0" smtClean="0"/>
              <a:t>HOW THE MODEL WORKS</a:t>
            </a:r>
            <a:endParaRPr lang="en-GB" dirty="0"/>
          </a:p>
        </p:txBody>
      </p:sp>
      <p:pic>
        <p:nvPicPr>
          <p:cNvPr id="8" name="Picture 7"/>
          <p:cNvPicPr>
            <a:picLocks noChangeAspect="1"/>
          </p:cNvPicPr>
          <p:nvPr/>
        </p:nvPicPr>
        <p:blipFill>
          <a:blip r:embed="rId3"/>
          <a:stretch>
            <a:fillRect/>
          </a:stretch>
        </p:blipFill>
        <p:spPr>
          <a:xfrm>
            <a:off x="395536" y="1581671"/>
            <a:ext cx="8496944" cy="5276329"/>
          </a:xfrm>
          <a:prstGeom prst="rect">
            <a:avLst/>
          </a:prstGeom>
        </p:spPr>
      </p:pic>
      <p:sp>
        <p:nvSpPr>
          <p:cNvPr id="7" name="Rounded Rectangular Callout 6"/>
          <p:cNvSpPr/>
          <p:nvPr/>
        </p:nvSpPr>
        <p:spPr>
          <a:xfrm>
            <a:off x="179512" y="4221088"/>
            <a:ext cx="1238763" cy="629928"/>
          </a:xfrm>
          <a:prstGeom prst="wedgeRoundRectCallout">
            <a:avLst>
              <a:gd name="adj1" fmla="val 13424"/>
              <a:gd name="adj2" fmla="val -136534"/>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rgbClr val="FF0000"/>
                </a:solidFill>
              </a:rPr>
              <a:t>Input node</a:t>
            </a:r>
            <a:endParaRPr lang="en-GB" dirty="0">
              <a:solidFill>
                <a:srgbClr val="FF0000"/>
              </a:solidFill>
            </a:endParaRPr>
          </a:p>
        </p:txBody>
      </p:sp>
      <p:sp>
        <p:nvSpPr>
          <p:cNvPr id="10" name="Rounded Rectangular Callout 9"/>
          <p:cNvSpPr/>
          <p:nvPr/>
        </p:nvSpPr>
        <p:spPr>
          <a:xfrm>
            <a:off x="3707904" y="4219835"/>
            <a:ext cx="1238763" cy="629928"/>
          </a:xfrm>
          <a:prstGeom prst="wedgeRoundRectCallout">
            <a:avLst>
              <a:gd name="adj1" fmla="val 13424"/>
              <a:gd name="adj2" fmla="val -111585"/>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rgbClr val="FF0000"/>
                </a:solidFill>
              </a:rPr>
              <a:t>Output node</a:t>
            </a:r>
            <a:endParaRPr lang="en-GB" dirty="0">
              <a:solidFill>
                <a:srgbClr val="FF0000"/>
              </a:solidFill>
            </a:endParaRPr>
          </a:p>
        </p:txBody>
      </p:sp>
      <p:sp>
        <p:nvSpPr>
          <p:cNvPr id="3" name="Rectangle 2"/>
          <p:cNvSpPr/>
          <p:nvPr/>
        </p:nvSpPr>
        <p:spPr>
          <a:xfrm>
            <a:off x="412155" y="4911471"/>
            <a:ext cx="6912768" cy="3312368"/>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1" name="Rounded Rectangular Callout 10"/>
          <p:cNvSpPr/>
          <p:nvPr/>
        </p:nvSpPr>
        <p:spPr>
          <a:xfrm>
            <a:off x="2145386" y="5359602"/>
            <a:ext cx="4997243" cy="1529252"/>
          </a:xfrm>
          <a:prstGeom prst="wedgeRoundRectCallout">
            <a:avLst>
              <a:gd name="adj1" fmla="val -10721"/>
              <a:gd name="adj2" fmla="val -8378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solidFill>
                  <a:srgbClr val="FF0000"/>
                </a:solidFill>
              </a:rPr>
              <a:t>Step </a:t>
            </a:r>
            <a:r>
              <a:rPr lang="en-GB" dirty="0" smtClean="0">
                <a:solidFill>
                  <a:srgbClr val="FF0000"/>
                </a:solidFill>
              </a:rPr>
              <a:t>5</a:t>
            </a:r>
            <a:r>
              <a:rPr lang="en-GB" dirty="0">
                <a:solidFill>
                  <a:srgbClr val="FF0000"/>
                </a:solidFill>
              </a:rPr>
              <a:t>: </a:t>
            </a:r>
            <a:r>
              <a:rPr lang="en-GB" dirty="0" smtClean="0">
                <a:solidFill>
                  <a:srgbClr val="FF0000"/>
                </a:solidFill>
              </a:rPr>
              <a:t>output </a:t>
            </a:r>
            <a:r>
              <a:rPr lang="en-GB" dirty="0">
                <a:solidFill>
                  <a:srgbClr val="FF0000"/>
                </a:solidFill>
              </a:rPr>
              <a:t>node deduces the correct digit based on signals received from neurons in the layer directly preceding it (layer 2). </a:t>
            </a:r>
          </a:p>
        </p:txBody>
      </p:sp>
    </p:spTree>
    <p:extLst>
      <p:ext uri="{BB962C8B-B14F-4D97-AF65-F5344CB8AC3E}">
        <p14:creationId xmlns:p14="http://schemas.microsoft.com/office/powerpoint/2010/main" val="7576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405" y="691852"/>
            <a:ext cx="9066336" cy="1296988"/>
          </a:xfrm>
        </p:spPr>
        <p:txBody>
          <a:bodyPr/>
          <a:lstStyle/>
          <a:p>
            <a:r>
              <a:rPr lang="en-GB" dirty="0" smtClean="0"/>
              <a:t>HOW THE MODEL WORKS</a:t>
            </a:r>
            <a:endParaRPr lang="en-GB" dirty="0"/>
          </a:p>
        </p:txBody>
      </p:sp>
      <p:pic>
        <p:nvPicPr>
          <p:cNvPr id="8" name="Picture 7"/>
          <p:cNvPicPr>
            <a:picLocks noChangeAspect="1"/>
          </p:cNvPicPr>
          <p:nvPr/>
        </p:nvPicPr>
        <p:blipFill>
          <a:blip r:embed="rId3"/>
          <a:stretch>
            <a:fillRect/>
          </a:stretch>
        </p:blipFill>
        <p:spPr>
          <a:xfrm>
            <a:off x="395536" y="1581671"/>
            <a:ext cx="8496944" cy="5276329"/>
          </a:xfrm>
          <a:prstGeom prst="rect">
            <a:avLst/>
          </a:prstGeom>
        </p:spPr>
      </p:pic>
      <p:sp>
        <p:nvSpPr>
          <p:cNvPr id="7" name="Rounded Rectangular Callout 6"/>
          <p:cNvSpPr/>
          <p:nvPr/>
        </p:nvSpPr>
        <p:spPr>
          <a:xfrm>
            <a:off x="179512" y="4221088"/>
            <a:ext cx="1238763" cy="629928"/>
          </a:xfrm>
          <a:prstGeom prst="wedgeRoundRectCallout">
            <a:avLst>
              <a:gd name="adj1" fmla="val 13424"/>
              <a:gd name="adj2" fmla="val -136534"/>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rgbClr val="FF0000"/>
                </a:solidFill>
              </a:rPr>
              <a:t>Input node</a:t>
            </a:r>
            <a:endParaRPr lang="en-GB" dirty="0">
              <a:solidFill>
                <a:srgbClr val="FF0000"/>
              </a:solidFill>
            </a:endParaRPr>
          </a:p>
        </p:txBody>
      </p:sp>
      <p:sp>
        <p:nvSpPr>
          <p:cNvPr id="10" name="Rounded Rectangular Callout 9"/>
          <p:cNvSpPr/>
          <p:nvPr/>
        </p:nvSpPr>
        <p:spPr>
          <a:xfrm>
            <a:off x="3707904" y="4219835"/>
            <a:ext cx="1238763" cy="629928"/>
          </a:xfrm>
          <a:prstGeom prst="wedgeRoundRectCallout">
            <a:avLst>
              <a:gd name="adj1" fmla="val 13424"/>
              <a:gd name="adj2" fmla="val -111585"/>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rgbClr val="FF0000"/>
                </a:solidFill>
              </a:rPr>
              <a:t>Output node</a:t>
            </a:r>
            <a:endParaRPr lang="en-GB" dirty="0">
              <a:solidFill>
                <a:srgbClr val="FF0000"/>
              </a:solidFill>
            </a:endParaRPr>
          </a:p>
        </p:txBody>
      </p:sp>
      <p:sp>
        <p:nvSpPr>
          <p:cNvPr id="3" name="Rectangle 2"/>
          <p:cNvSpPr/>
          <p:nvPr/>
        </p:nvSpPr>
        <p:spPr>
          <a:xfrm>
            <a:off x="412155" y="4911471"/>
            <a:ext cx="6912768" cy="3312368"/>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1" name="Rounded Rectangular Callout 10"/>
          <p:cNvSpPr/>
          <p:nvPr/>
        </p:nvSpPr>
        <p:spPr>
          <a:xfrm>
            <a:off x="1763688" y="5157192"/>
            <a:ext cx="7250923" cy="1498941"/>
          </a:xfrm>
          <a:prstGeom prst="wedgeRoundRectCallout">
            <a:avLst>
              <a:gd name="adj1" fmla="val 23989"/>
              <a:gd name="adj2" fmla="val -108035"/>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solidFill>
                  <a:srgbClr val="FF0000"/>
                </a:solidFill>
              </a:rPr>
              <a:t>E</a:t>
            </a:r>
            <a:r>
              <a:rPr lang="en-GB" dirty="0" smtClean="0">
                <a:solidFill>
                  <a:srgbClr val="FF0000"/>
                </a:solidFill>
              </a:rPr>
              <a:t>ach solution in Scenario 1 and 2 can </a:t>
            </a:r>
            <a:r>
              <a:rPr lang="en-GB" dirty="0">
                <a:solidFill>
                  <a:srgbClr val="FF0000"/>
                </a:solidFill>
              </a:rPr>
              <a:t>be represented by different combinations of activated neurons. </a:t>
            </a:r>
            <a:r>
              <a:rPr lang="en-GB" dirty="0" smtClean="0">
                <a:solidFill>
                  <a:srgbClr val="FF0000"/>
                </a:solidFill>
              </a:rPr>
              <a:t>Because </a:t>
            </a:r>
            <a:r>
              <a:rPr lang="en-GB" dirty="0">
                <a:solidFill>
                  <a:srgbClr val="FF0000"/>
                </a:solidFill>
              </a:rPr>
              <a:t>the images </a:t>
            </a:r>
            <a:r>
              <a:rPr lang="en-GB" dirty="0" smtClean="0">
                <a:solidFill>
                  <a:srgbClr val="FF0000"/>
                </a:solidFill>
              </a:rPr>
              <a:t>fed as input in Scenarios 1 &amp; 2 are </a:t>
            </a:r>
            <a:r>
              <a:rPr lang="en-GB" dirty="0">
                <a:solidFill>
                  <a:srgbClr val="FF0000"/>
                </a:solidFill>
              </a:rPr>
              <a:t>different, the network activates different neural paths from input to the output. However, the output </a:t>
            </a:r>
            <a:r>
              <a:rPr lang="en-GB" dirty="0" smtClean="0">
                <a:solidFill>
                  <a:srgbClr val="FF0000"/>
                </a:solidFill>
              </a:rPr>
              <a:t>still </a:t>
            </a:r>
            <a:r>
              <a:rPr lang="en-GB" dirty="0">
                <a:solidFill>
                  <a:srgbClr val="FF0000"/>
                </a:solidFill>
              </a:rPr>
              <a:t>recognizes both images as the digit “6”.</a:t>
            </a:r>
          </a:p>
        </p:txBody>
      </p:sp>
    </p:spTree>
    <p:extLst>
      <p:ext uri="{BB962C8B-B14F-4D97-AF65-F5344CB8AC3E}">
        <p14:creationId xmlns:p14="http://schemas.microsoft.com/office/powerpoint/2010/main" val="274393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95536" y="1581671"/>
            <a:ext cx="8496944" cy="5276329"/>
          </a:xfrm>
          <a:prstGeom prst="rect">
            <a:avLst/>
          </a:prstGeom>
        </p:spPr>
      </p:pic>
      <p:sp>
        <p:nvSpPr>
          <p:cNvPr id="9" name="Rectangle 8"/>
          <p:cNvSpPr/>
          <p:nvPr/>
        </p:nvSpPr>
        <p:spPr>
          <a:xfrm>
            <a:off x="395536" y="4901989"/>
            <a:ext cx="6912768" cy="3312368"/>
          </a:xfrm>
          <a:prstGeom prst="rect">
            <a:avLst/>
          </a:prstGeom>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273405" y="691852"/>
            <a:ext cx="9066336" cy="1296988"/>
          </a:xfrm>
        </p:spPr>
        <p:txBody>
          <a:bodyPr/>
          <a:lstStyle/>
          <a:p>
            <a:r>
              <a:rPr lang="en-GB" dirty="0" smtClean="0"/>
              <a:t>Training the model</a:t>
            </a:r>
            <a:endParaRPr lang="en-GB" dirty="0"/>
          </a:p>
        </p:txBody>
      </p:sp>
      <p:sp>
        <p:nvSpPr>
          <p:cNvPr id="4" name="TextBox 3"/>
          <p:cNvSpPr txBox="1"/>
          <p:nvPr/>
        </p:nvSpPr>
        <p:spPr>
          <a:xfrm>
            <a:off x="273405" y="1621145"/>
            <a:ext cx="4442611" cy="747897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Font typeface="Arial" panose="020B0604020202020204" pitchFamily="34" charset="0"/>
              <a:buChar char="•"/>
            </a:pPr>
            <a:endParaRPr lang="en-GB" sz="2000" dirty="0" smtClean="0"/>
          </a:p>
          <a:p>
            <a:pPr marL="342900" indent="-342900">
              <a:buFont typeface="Arial" panose="020B0604020202020204" pitchFamily="34" charset="0"/>
              <a:buChar char="•"/>
            </a:pPr>
            <a:r>
              <a:rPr lang="en-GB" sz="2000" dirty="0" smtClean="0"/>
              <a:t>Decide on </a:t>
            </a:r>
            <a:r>
              <a:rPr lang="en-GB" sz="2000" dirty="0"/>
              <a:t>number of layers and number of neurons in each layer </a:t>
            </a:r>
            <a:endParaRPr lang="en-GB" sz="2000" dirty="0" smtClean="0"/>
          </a:p>
          <a:p>
            <a:pPr marL="342900" indent="-342900">
              <a:buAutoNum type="arabicPeriod"/>
            </a:pPr>
            <a:endParaRPr lang="en-GB" sz="2000" dirty="0"/>
          </a:p>
          <a:p>
            <a:pPr marL="342900" indent="-342900">
              <a:buFont typeface="Arial" panose="020B0604020202020204" pitchFamily="34" charset="0"/>
              <a:buChar char="•"/>
            </a:pPr>
            <a:r>
              <a:rPr lang="en-GB" sz="2000" dirty="0" smtClean="0"/>
              <a:t>For </a:t>
            </a:r>
            <a:r>
              <a:rPr lang="en-GB" sz="2000" dirty="0"/>
              <a:t>the digit recognizer NN, </a:t>
            </a:r>
            <a:r>
              <a:rPr lang="en-GB" sz="2000" dirty="0" smtClean="0"/>
              <a:t>3 </a:t>
            </a:r>
            <a:r>
              <a:rPr lang="en-GB" sz="2000" dirty="0"/>
              <a:t>layers with 500 neurons </a:t>
            </a:r>
            <a:r>
              <a:rPr lang="en-GB" sz="2000" dirty="0" smtClean="0"/>
              <a:t>each were used. </a:t>
            </a:r>
          </a:p>
          <a:p>
            <a:pPr marL="342900" indent="-342900">
              <a:buAutoNum type="arabicPeriod"/>
            </a:pPr>
            <a:endParaRPr lang="en-GB" sz="2000" dirty="0"/>
          </a:p>
          <a:p>
            <a:pPr marL="342900" indent="-342900">
              <a:buFont typeface="Arial" panose="020B0604020202020204" pitchFamily="34" charset="0"/>
              <a:buChar char="•"/>
            </a:pPr>
            <a:r>
              <a:rPr lang="en-GB" sz="2000" dirty="0" smtClean="0"/>
              <a:t>Key </a:t>
            </a:r>
            <a:r>
              <a:rPr lang="en-GB" sz="2000" dirty="0"/>
              <a:t>factors involved in training a model </a:t>
            </a:r>
            <a:r>
              <a:rPr lang="en-GB" sz="2000" dirty="0" smtClean="0"/>
              <a:t>are:</a:t>
            </a:r>
          </a:p>
          <a:p>
            <a:pPr marL="742950" lvl="1" indent="-285750">
              <a:buFont typeface="Arial" panose="020B0604020202020204" pitchFamily="34" charset="0"/>
              <a:buChar char="•"/>
            </a:pPr>
            <a:r>
              <a:rPr lang="en-GB" sz="2000" dirty="0" smtClean="0"/>
              <a:t>metric </a:t>
            </a:r>
            <a:r>
              <a:rPr lang="en-GB" sz="2000" dirty="0"/>
              <a:t>to evaluate the model’s </a:t>
            </a:r>
            <a:r>
              <a:rPr lang="en-GB" sz="2000" dirty="0" smtClean="0"/>
              <a:t>accuracy, i.e., loss function (SSE)</a:t>
            </a:r>
            <a:endParaRPr lang="en-GB" sz="2000" dirty="0"/>
          </a:p>
          <a:p>
            <a:pPr marL="742950" lvl="1" indent="-285750">
              <a:buFont typeface="Arial" panose="020B0604020202020204" pitchFamily="34" charset="0"/>
              <a:buChar char="•"/>
            </a:pPr>
            <a:r>
              <a:rPr lang="en-GB" sz="2000" dirty="0"/>
              <a:t>Rules that govern whether neurons are activated or not</a:t>
            </a:r>
          </a:p>
          <a:p>
            <a:r>
              <a:rPr lang="en-GB" sz="2000" dirty="0"/>
              <a:t/>
            </a:r>
            <a:br>
              <a:rPr lang="en-GB" sz="2000" dirty="0"/>
            </a:br>
            <a:endParaRPr lang="en-GB" sz="2000" dirty="0" smtClean="0"/>
          </a:p>
          <a:p>
            <a:endParaRPr lang="en-GB" sz="2000" dirty="0"/>
          </a:p>
          <a:p>
            <a:endParaRPr lang="en-GB" sz="2000" dirty="0" smtClean="0"/>
          </a:p>
          <a:p>
            <a:endParaRPr lang="en-GB" sz="2000" dirty="0"/>
          </a:p>
          <a:p>
            <a:endParaRPr lang="en-GB" sz="2000" dirty="0" smtClean="0"/>
          </a:p>
          <a:p>
            <a:endParaRPr lang="en-GB" sz="2000" dirty="0"/>
          </a:p>
          <a:p>
            <a:endParaRPr lang="en-GB" sz="2000" dirty="0"/>
          </a:p>
          <a:p>
            <a:endParaRPr lang="en-GB" sz="2000" dirty="0"/>
          </a:p>
        </p:txBody>
      </p:sp>
    </p:spTree>
    <p:extLst>
      <p:ext uri="{BB962C8B-B14F-4D97-AF65-F5344CB8AC3E}">
        <p14:creationId xmlns:p14="http://schemas.microsoft.com/office/powerpoint/2010/main" val="15900517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405" y="691852"/>
            <a:ext cx="9066336" cy="1296988"/>
          </a:xfrm>
        </p:spPr>
        <p:txBody>
          <a:bodyPr/>
          <a:lstStyle/>
          <a:p>
            <a:r>
              <a:rPr lang="en-GB" dirty="0" smtClean="0"/>
              <a:t>Training the model</a:t>
            </a:r>
            <a:endParaRPr lang="en-GB" dirty="0"/>
          </a:p>
        </p:txBody>
      </p:sp>
      <p:sp>
        <p:nvSpPr>
          <p:cNvPr id="4" name="TextBox 3"/>
          <p:cNvSpPr txBox="1"/>
          <p:nvPr/>
        </p:nvSpPr>
        <p:spPr>
          <a:xfrm>
            <a:off x="633005" y="2132856"/>
            <a:ext cx="3556630" cy="255454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GB" sz="2000" dirty="0" smtClean="0"/>
              <a:t>Neuron’s activation rule </a:t>
            </a:r>
            <a:r>
              <a:rPr lang="en-GB" sz="2000" dirty="0"/>
              <a:t>has </a:t>
            </a:r>
            <a:r>
              <a:rPr lang="en-GB" sz="2000" dirty="0" smtClean="0"/>
              <a:t>2 components: </a:t>
            </a:r>
          </a:p>
          <a:p>
            <a:endParaRPr lang="en-GB" sz="2000" dirty="0" smtClean="0"/>
          </a:p>
          <a:p>
            <a:pPr marL="342900" indent="-342900">
              <a:buAutoNum type="arabicPeriod"/>
            </a:pPr>
            <a:r>
              <a:rPr lang="en-GB" sz="2000" dirty="0" smtClean="0"/>
              <a:t>the </a:t>
            </a:r>
            <a:r>
              <a:rPr lang="en-GB" sz="2000" dirty="0"/>
              <a:t>weight (i.e. strength) of incoming </a:t>
            </a:r>
            <a:r>
              <a:rPr lang="en-GB" sz="2000" dirty="0" smtClean="0"/>
              <a:t>signals [w] </a:t>
            </a:r>
          </a:p>
          <a:p>
            <a:pPr marL="342900" indent="-342900">
              <a:buAutoNum type="arabicPeriod"/>
            </a:pPr>
            <a:r>
              <a:rPr lang="en-GB" sz="2000" dirty="0" smtClean="0"/>
              <a:t>minimum </a:t>
            </a:r>
            <a:r>
              <a:rPr lang="en-GB" sz="2000" dirty="0"/>
              <a:t>received signal strength required for activation [m]. </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6415" y="1655424"/>
            <a:ext cx="4753694" cy="4576113"/>
          </a:xfrm>
          <a:prstGeom prst="rect">
            <a:avLst/>
          </a:prstGeom>
        </p:spPr>
      </p:pic>
      <p:sp>
        <p:nvSpPr>
          <p:cNvPr id="12" name="TextBox 11"/>
          <p:cNvSpPr txBox="1"/>
          <p:nvPr/>
        </p:nvSpPr>
        <p:spPr>
          <a:xfrm>
            <a:off x="5866054" y="5885250"/>
            <a:ext cx="3672408" cy="369332"/>
          </a:xfrm>
          <a:prstGeom prst="rect">
            <a:avLst/>
          </a:prstGeom>
          <a:noFill/>
        </p:spPr>
        <p:txBody>
          <a:bodyPr wrap="square" rtlCol="0">
            <a:spAutoFit/>
          </a:bodyPr>
          <a:lstStyle/>
          <a:p>
            <a:r>
              <a:rPr lang="en-GB" b="1" dirty="0" smtClean="0"/>
              <a:t>Rules for neuron G</a:t>
            </a:r>
            <a:endParaRPr lang="en-GB" b="1" dirty="0"/>
          </a:p>
        </p:txBody>
      </p:sp>
    </p:spTree>
    <p:extLst>
      <p:ext uri="{BB962C8B-B14F-4D97-AF65-F5344CB8AC3E}">
        <p14:creationId xmlns:p14="http://schemas.microsoft.com/office/powerpoint/2010/main" val="37486220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582" y="804839"/>
            <a:ext cx="9066336" cy="1296988"/>
          </a:xfrm>
        </p:spPr>
        <p:txBody>
          <a:bodyPr/>
          <a:lstStyle/>
          <a:p>
            <a:r>
              <a:rPr lang="en-GB" dirty="0" smtClean="0"/>
              <a:t>Neural Networks: Limitations</a:t>
            </a:r>
            <a:endParaRPr lang="en-GB" dirty="0"/>
          </a:p>
        </p:txBody>
      </p:sp>
      <p:sp>
        <p:nvSpPr>
          <p:cNvPr id="4" name="TextBox 3"/>
          <p:cNvSpPr txBox="1"/>
          <p:nvPr/>
        </p:nvSpPr>
        <p:spPr>
          <a:xfrm>
            <a:off x="467544" y="1865588"/>
            <a:ext cx="8403492" cy="378565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457200" indent="-457200">
              <a:buFont typeface="+mj-lt"/>
              <a:buAutoNum type="arabicPeriod"/>
            </a:pPr>
            <a:r>
              <a:rPr lang="en-GB" sz="2000" b="1" dirty="0" smtClean="0"/>
              <a:t>Computationally expensive</a:t>
            </a:r>
            <a:r>
              <a:rPr lang="en-GB" sz="2000" dirty="0" smtClean="0"/>
              <a:t>.</a:t>
            </a:r>
          </a:p>
          <a:p>
            <a:r>
              <a:rPr lang="en-GB" sz="2000" dirty="0" smtClean="0"/>
              <a:t>Training a NN takes more time and CPU power compared to training other types of models (e.g., random forests)</a:t>
            </a:r>
          </a:p>
          <a:p>
            <a:endParaRPr lang="en-GB" sz="2000" dirty="0"/>
          </a:p>
          <a:p>
            <a:r>
              <a:rPr lang="en-GB" sz="2000" dirty="0" smtClean="0"/>
              <a:t>Although NN are not a new technique (1980s and 1990s), they have had </a:t>
            </a:r>
            <a:r>
              <a:rPr lang="en-GB" sz="2000" dirty="0" err="1" smtClean="0"/>
              <a:t>arevival</a:t>
            </a:r>
            <a:r>
              <a:rPr lang="en-GB" sz="2000" dirty="0" smtClean="0"/>
              <a:t> in recent years because of hardware advances</a:t>
            </a:r>
          </a:p>
          <a:p>
            <a:endParaRPr lang="en-GB" sz="2000" dirty="0" smtClean="0"/>
          </a:p>
          <a:p>
            <a:endParaRPr lang="en-GB" sz="2000" dirty="0"/>
          </a:p>
          <a:p>
            <a:endParaRPr lang="en-GB" sz="2000" dirty="0"/>
          </a:p>
          <a:p>
            <a:r>
              <a:rPr lang="en-GB" sz="2000" dirty="0" smtClean="0"/>
              <a:t>2</a:t>
            </a:r>
            <a:r>
              <a:rPr lang="en-GB" sz="2000" b="1" dirty="0" smtClean="0"/>
              <a:t>. Lack of feature recognition. </a:t>
            </a:r>
          </a:p>
          <a:p>
            <a:r>
              <a:rPr lang="en-GB" sz="2000" dirty="0" smtClean="0"/>
              <a:t>The NN </a:t>
            </a:r>
            <a:r>
              <a:rPr lang="en-GB" sz="2000" dirty="0"/>
              <a:t>is unable to recognize images if they take on slight variations in shape, or are placed in a different </a:t>
            </a:r>
            <a:r>
              <a:rPr lang="en-GB" sz="2000" dirty="0" smtClean="0"/>
              <a:t>location.</a:t>
            </a:r>
            <a:endParaRPr lang="en-GB" sz="2000" dirty="0"/>
          </a:p>
        </p:txBody>
      </p:sp>
      <p:pic>
        <p:nvPicPr>
          <p:cNvPr id="3" name="Picture 2"/>
          <p:cNvPicPr>
            <a:picLocks noChangeAspect="1"/>
          </p:cNvPicPr>
          <p:nvPr/>
        </p:nvPicPr>
        <p:blipFill>
          <a:blip r:embed="rId3"/>
          <a:stretch>
            <a:fillRect/>
          </a:stretch>
        </p:blipFill>
        <p:spPr>
          <a:xfrm>
            <a:off x="683568" y="5610225"/>
            <a:ext cx="3657600" cy="1247775"/>
          </a:xfrm>
          <a:prstGeom prst="rect">
            <a:avLst/>
          </a:prstGeom>
        </p:spPr>
      </p:pic>
      <p:pic>
        <p:nvPicPr>
          <p:cNvPr id="7" name="Picture 6"/>
          <p:cNvPicPr>
            <a:picLocks noChangeAspect="1"/>
          </p:cNvPicPr>
          <p:nvPr/>
        </p:nvPicPr>
        <p:blipFill>
          <a:blip r:embed="rId3"/>
          <a:stretch>
            <a:fillRect/>
          </a:stretch>
        </p:blipFill>
        <p:spPr>
          <a:xfrm rot="10800000">
            <a:off x="5004048" y="5877272"/>
            <a:ext cx="3657600" cy="1247775"/>
          </a:xfrm>
          <a:prstGeom prst="rect">
            <a:avLst/>
          </a:prstGeom>
        </p:spPr>
      </p:pic>
    </p:spTree>
    <p:extLst>
      <p:ext uri="{BB962C8B-B14F-4D97-AF65-F5344CB8AC3E}">
        <p14:creationId xmlns:p14="http://schemas.microsoft.com/office/powerpoint/2010/main" val="8017743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COURSE OVERVIEW</a:t>
            </a:r>
            <a:endParaRPr lang="en-GB" dirty="0"/>
          </a:p>
        </p:txBody>
      </p:sp>
      <p:sp>
        <p:nvSpPr>
          <p:cNvPr id="3" name="Content Placeholder 2"/>
          <p:cNvSpPr>
            <a:spLocks noGrp="1"/>
          </p:cNvSpPr>
          <p:nvPr>
            <p:ph idx="1"/>
          </p:nvPr>
        </p:nvSpPr>
        <p:spPr>
          <a:xfrm>
            <a:off x="179512" y="1484784"/>
            <a:ext cx="9289032" cy="3888432"/>
          </a:xfrm>
        </p:spPr>
        <p:txBody>
          <a:bodyPr/>
          <a:lstStyle/>
          <a:p>
            <a:endParaRPr lang="en-GB" sz="1800" b="1" dirty="0"/>
          </a:p>
          <a:p>
            <a:r>
              <a:rPr lang="en-GB" sz="1800" dirty="0"/>
              <a:t>16/01/2016 – Paula Parpart: Computational Models of Cognition </a:t>
            </a:r>
          </a:p>
          <a:p>
            <a:r>
              <a:rPr lang="en-GB" sz="1800" dirty="0"/>
              <a:t>23/01/2016 – Maarten </a:t>
            </a:r>
            <a:r>
              <a:rPr lang="en-GB" sz="1800" dirty="0" err="1"/>
              <a:t>Speekenbrink</a:t>
            </a:r>
            <a:r>
              <a:rPr lang="en-GB" sz="1800" dirty="0"/>
              <a:t>: Instance vs. Abstraction Learning  </a:t>
            </a:r>
          </a:p>
          <a:p>
            <a:r>
              <a:rPr lang="en-GB" sz="1800" dirty="0"/>
              <a:t>30/01/2016 – Kurt </a:t>
            </a:r>
            <a:r>
              <a:rPr lang="en-GB" sz="1800" dirty="0" err="1"/>
              <a:t>Braunlich</a:t>
            </a:r>
            <a:r>
              <a:rPr lang="en-GB" sz="1800" dirty="0"/>
              <a:t>: Category Learning and the Brain</a:t>
            </a:r>
          </a:p>
          <a:p>
            <a:r>
              <a:rPr lang="en-GB" sz="1800" dirty="0"/>
              <a:t>06/02/2016 – Eric Schulz: Reinforcement &amp; Function Learning  </a:t>
            </a:r>
          </a:p>
          <a:p>
            <a:r>
              <a:rPr lang="en-GB" sz="1800" dirty="0"/>
              <a:t>       </a:t>
            </a:r>
            <a:r>
              <a:rPr lang="en-GB" sz="1800" dirty="0" err="1"/>
              <a:t>tbc</a:t>
            </a:r>
            <a:r>
              <a:rPr lang="en-GB" sz="1800" dirty="0"/>
              <a:t>       -  Dave </a:t>
            </a:r>
            <a:r>
              <a:rPr lang="en-GB" sz="1800" dirty="0" err="1"/>
              <a:t>Lagnado</a:t>
            </a:r>
            <a:r>
              <a:rPr lang="en-GB" sz="1800" dirty="0"/>
              <a:t>: Bayesian Networks in Evidential Reasoning  </a:t>
            </a:r>
          </a:p>
          <a:p>
            <a:pPr marL="0" indent="0">
              <a:buNone/>
            </a:pPr>
            <a:r>
              <a:rPr lang="en-GB" sz="1800" b="1" dirty="0" smtClean="0"/>
              <a:t>(Representation &amp; Inference)</a:t>
            </a:r>
            <a:endParaRPr lang="en-GB" sz="1800" b="1" dirty="0"/>
          </a:p>
          <a:p>
            <a:endParaRPr lang="en-GB" sz="1800" dirty="0" smtClean="0"/>
          </a:p>
          <a:p>
            <a:pPr marL="0" indent="0">
              <a:buNone/>
            </a:pPr>
            <a:r>
              <a:rPr lang="en-GB" sz="1800" dirty="0" smtClean="0"/>
              <a:t>    </a:t>
            </a:r>
            <a:r>
              <a:rPr lang="en-GB" sz="1800" dirty="0"/>
              <a:t>--- READING WEEK </a:t>
            </a:r>
            <a:r>
              <a:rPr lang="en-GB" sz="1800" dirty="0" smtClean="0"/>
              <a:t>–</a:t>
            </a:r>
          </a:p>
          <a:p>
            <a:pPr marL="0" indent="0">
              <a:buNone/>
            </a:pPr>
            <a:endParaRPr lang="en-GB" sz="1800" dirty="0"/>
          </a:p>
          <a:p>
            <a:r>
              <a:rPr lang="en-GB" sz="1800" dirty="0" smtClean="0"/>
              <a:t>20/02/2016 </a:t>
            </a:r>
            <a:r>
              <a:rPr lang="en-GB" sz="1800" dirty="0"/>
              <a:t>– Christos </a:t>
            </a:r>
            <a:r>
              <a:rPr lang="en-GB" sz="1800" dirty="0" err="1"/>
              <a:t>Bechlivanidis</a:t>
            </a:r>
            <a:r>
              <a:rPr lang="en-GB" sz="1800" dirty="0"/>
              <a:t>: Causal Models: </a:t>
            </a:r>
            <a:r>
              <a:rPr lang="en-GB" sz="1800" b="1" dirty="0"/>
              <a:t>Representation</a:t>
            </a:r>
            <a:r>
              <a:rPr lang="en-GB" sz="1800" dirty="0"/>
              <a:t>, Learning and </a:t>
            </a:r>
            <a:r>
              <a:rPr lang="en-GB" sz="1800" dirty="0" smtClean="0"/>
              <a:t>Inference</a:t>
            </a:r>
            <a:endParaRPr lang="en-GB" sz="1800" dirty="0"/>
          </a:p>
          <a:p>
            <a:r>
              <a:rPr lang="en-GB" sz="1800" dirty="0" smtClean="0"/>
              <a:t>27/02/2016 </a:t>
            </a:r>
            <a:r>
              <a:rPr lang="en-GB" sz="1800" dirty="0"/>
              <a:t>– Paula Parpart: Active </a:t>
            </a:r>
            <a:r>
              <a:rPr lang="en-GB" sz="1800" dirty="0" smtClean="0"/>
              <a:t>Learning </a:t>
            </a:r>
            <a:r>
              <a:rPr lang="en-GB" sz="1800" b="1" dirty="0" smtClean="0"/>
              <a:t>(Representation </a:t>
            </a:r>
            <a:r>
              <a:rPr lang="en-GB" sz="1800" b="1" dirty="0"/>
              <a:t>&amp; </a:t>
            </a:r>
            <a:r>
              <a:rPr lang="en-GB" sz="1800" b="1" dirty="0" smtClean="0"/>
              <a:t>Learning)</a:t>
            </a:r>
            <a:endParaRPr lang="en-GB" sz="1800" dirty="0"/>
          </a:p>
          <a:p>
            <a:r>
              <a:rPr lang="en-GB" sz="1800" dirty="0" smtClean="0"/>
              <a:t>06/03/2016 </a:t>
            </a:r>
            <a:r>
              <a:rPr lang="en-GB" sz="1800" dirty="0"/>
              <a:t>– Paula Parpart:  Heuristics as Bayesian </a:t>
            </a:r>
            <a:r>
              <a:rPr lang="en-GB" sz="1800" dirty="0" smtClean="0"/>
              <a:t>Inference</a:t>
            </a:r>
            <a:endParaRPr lang="en-GB" sz="1800" dirty="0"/>
          </a:p>
          <a:p>
            <a:r>
              <a:rPr lang="en-GB" sz="1800" dirty="0" smtClean="0"/>
              <a:t>13/03/2016 – Adam </a:t>
            </a:r>
            <a:r>
              <a:rPr lang="en-GB" sz="1800" dirty="0"/>
              <a:t>Harris: Bayesian </a:t>
            </a:r>
            <a:r>
              <a:rPr lang="en-GB" sz="1800" dirty="0" smtClean="0"/>
              <a:t>Argumentation</a:t>
            </a:r>
            <a:endParaRPr lang="en-GB" sz="1800" dirty="0"/>
          </a:p>
          <a:p>
            <a:r>
              <a:rPr lang="en-GB" sz="1800" dirty="0" smtClean="0"/>
              <a:t>20/03/2016 </a:t>
            </a:r>
            <a:r>
              <a:rPr lang="en-GB" sz="1800" dirty="0"/>
              <a:t>– Brad Love: A cognitive science informed Turing </a:t>
            </a:r>
            <a:r>
              <a:rPr lang="en-GB" sz="1800" dirty="0" smtClean="0"/>
              <a:t>Test </a:t>
            </a:r>
            <a:r>
              <a:rPr lang="en-GB" sz="1800" b="1" dirty="0" smtClean="0"/>
              <a:t>(Representation)</a:t>
            </a:r>
            <a:endParaRPr lang="en-GB" sz="1800" b="1" dirty="0"/>
          </a:p>
          <a:p>
            <a:endParaRPr lang="en-GB" sz="1800" b="1" dirty="0"/>
          </a:p>
          <a:p>
            <a:endParaRPr lang="en-GB" sz="1800" b="1" dirty="0"/>
          </a:p>
        </p:txBody>
      </p:sp>
      <p:sp>
        <p:nvSpPr>
          <p:cNvPr id="5" name="Cloud 4"/>
          <p:cNvSpPr/>
          <p:nvPr/>
        </p:nvSpPr>
        <p:spPr>
          <a:xfrm>
            <a:off x="5835733" y="620688"/>
            <a:ext cx="3162083" cy="208805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Representation (= Knowledge)</a:t>
            </a:r>
            <a:endParaRPr lang="en-GB" sz="2000" b="1" dirty="0"/>
          </a:p>
        </p:txBody>
      </p:sp>
    </p:spTree>
    <p:extLst>
      <p:ext uri="{BB962C8B-B14F-4D97-AF65-F5344CB8AC3E}">
        <p14:creationId xmlns:p14="http://schemas.microsoft.com/office/powerpoint/2010/main" val="3199204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582" y="804839"/>
            <a:ext cx="9066336" cy="1296988"/>
          </a:xfrm>
        </p:spPr>
        <p:txBody>
          <a:bodyPr/>
          <a:lstStyle/>
          <a:p>
            <a:r>
              <a:rPr lang="en-GB" dirty="0" smtClean="0"/>
              <a:t>Advanced NN: </a:t>
            </a:r>
            <a:r>
              <a:rPr lang="en-GB" dirty="0" smtClean="0">
                <a:sym typeface="Wingdings" panose="05000000000000000000" pitchFamily="2" charset="2"/>
              </a:rPr>
              <a:t>Convolutional Neural Networks</a:t>
            </a:r>
            <a:endParaRPr lang="en-GB" dirty="0"/>
          </a:p>
        </p:txBody>
      </p:sp>
      <p:sp>
        <p:nvSpPr>
          <p:cNvPr id="4" name="TextBox 3"/>
          <p:cNvSpPr txBox="1"/>
          <p:nvPr/>
        </p:nvSpPr>
        <p:spPr>
          <a:xfrm>
            <a:off x="467544" y="1735709"/>
            <a:ext cx="8403492" cy="378565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endParaRPr lang="en-GB" sz="2400" b="1" dirty="0" smtClean="0"/>
          </a:p>
          <a:p>
            <a:pPr algn="ctr"/>
            <a:r>
              <a:rPr lang="en-GB" sz="2400" b="1" dirty="0" smtClean="0"/>
              <a:t>Neural Networks </a:t>
            </a:r>
          </a:p>
          <a:p>
            <a:endParaRPr lang="en-GB" sz="2400" b="1" dirty="0"/>
          </a:p>
          <a:p>
            <a:endParaRPr lang="en-GB" sz="2400" b="1" dirty="0" smtClean="0"/>
          </a:p>
          <a:p>
            <a:endParaRPr lang="en-GB" sz="2400" b="1" dirty="0"/>
          </a:p>
          <a:p>
            <a:pPr algn="ctr"/>
            <a:r>
              <a:rPr lang="en-GB" sz="2400" b="1" dirty="0" smtClean="0"/>
              <a:t>Convolutional Neural Network</a:t>
            </a:r>
            <a:endParaRPr lang="en-GB" sz="2400" dirty="0"/>
          </a:p>
          <a:p>
            <a:endParaRPr lang="en-GB" sz="2400" dirty="0"/>
          </a:p>
          <a:p>
            <a:pPr algn="ctr"/>
            <a:r>
              <a:rPr lang="en-GB" sz="2400" dirty="0" smtClean="0"/>
              <a:t>Solves the problem of </a:t>
            </a:r>
            <a:r>
              <a:rPr lang="en-GB" sz="2400" b="1" dirty="0"/>
              <a:t>l</a:t>
            </a:r>
            <a:r>
              <a:rPr lang="en-GB" sz="2400" b="1" dirty="0" smtClean="0"/>
              <a:t>ack of feature recognition, by looking at various regions of the image. </a:t>
            </a:r>
          </a:p>
          <a:p>
            <a:r>
              <a:rPr lang="en-GB" sz="2400" b="1" dirty="0" smtClean="0">
                <a:sym typeface="Wingdings" panose="05000000000000000000" pitchFamily="2" charset="2"/>
              </a:rPr>
              <a:t> </a:t>
            </a:r>
            <a:endParaRPr lang="en-GB" sz="2400" b="1" dirty="0" smtClean="0"/>
          </a:p>
        </p:txBody>
      </p:sp>
      <p:pic>
        <p:nvPicPr>
          <p:cNvPr id="3" name="Picture 2"/>
          <p:cNvPicPr>
            <a:picLocks noChangeAspect="1"/>
          </p:cNvPicPr>
          <p:nvPr/>
        </p:nvPicPr>
        <p:blipFill>
          <a:blip r:embed="rId3"/>
          <a:stretch>
            <a:fillRect/>
          </a:stretch>
        </p:blipFill>
        <p:spPr>
          <a:xfrm>
            <a:off x="683568" y="5610225"/>
            <a:ext cx="3657600" cy="1247775"/>
          </a:xfrm>
          <a:prstGeom prst="rect">
            <a:avLst/>
          </a:prstGeom>
        </p:spPr>
      </p:pic>
      <p:pic>
        <p:nvPicPr>
          <p:cNvPr id="7" name="Picture 6"/>
          <p:cNvPicPr>
            <a:picLocks noChangeAspect="1"/>
          </p:cNvPicPr>
          <p:nvPr/>
        </p:nvPicPr>
        <p:blipFill>
          <a:blip r:embed="rId3"/>
          <a:stretch>
            <a:fillRect/>
          </a:stretch>
        </p:blipFill>
        <p:spPr>
          <a:xfrm rot="10800000">
            <a:off x="5004048" y="5877272"/>
            <a:ext cx="3657600" cy="1247775"/>
          </a:xfrm>
          <a:prstGeom prst="rect">
            <a:avLst/>
          </a:prstGeom>
        </p:spPr>
      </p:pic>
      <p:sp>
        <p:nvSpPr>
          <p:cNvPr id="5" name="Down Arrow 4"/>
          <p:cNvSpPr/>
          <p:nvPr/>
        </p:nvSpPr>
        <p:spPr>
          <a:xfrm>
            <a:off x="4417262" y="2708920"/>
            <a:ext cx="504056"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776627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582" y="804839"/>
            <a:ext cx="9066336" cy="1296988"/>
          </a:xfrm>
        </p:spPr>
        <p:txBody>
          <a:bodyPr/>
          <a:lstStyle/>
          <a:p>
            <a:r>
              <a:rPr lang="en-GB" dirty="0" smtClean="0">
                <a:sym typeface="Wingdings" panose="05000000000000000000" pitchFamily="2" charset="2"/>
              </a:rPr>
              <a:t>Convolutional Neural Networks (CNNs)</a:t>
            </a:r>
            <a:endParaRPr lang="en-GB" dirty="0"/>
          </a:p>
        </p:txBody>
      </p:sp>
      <p:sp>
        <p:nvSpPr>
          <p:cNvPr id="4" name="TextBox 3"/>
          <p:cNvSpPr txBox="1"/>
          <p:nvPr/>
        </p:nvSpPr>
        <p:spPr>
          <a:xfrm>
            <a:off x="467544" y="1461819"/>
            <a:ext cx="8403492" cy="193899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endParaRPr lang="en-GB" sz="2000" b="1" dirty="0" smtClean="0"/>
          </a:p>
          <a:p>
            <a:pPr marL="342900" indent="-342900">
              <a:buFont typeface="Arial" panose="020B0604020202020204" pitchFamily="34" charset="0"/>
              <a:buChar char="•"/>
            </a:pPr>
            <a:r>
              <a:rPr lang="en-GB" sz="2000" b="1" dirty="0" smtClean="0">
                <a:sym typeface="Wingdings" panose="05000000000000000000" pitchFamily="2" charset="2"/>
              </a:rPr>
              <a:t>CNNs </a:t>
            </a:r>
            <a:r>
              <a:rPr lang="en-GB" sz="2000" b="1" dirty="0">
                <a:sym typeface="Wingdings" panose="05000000000000000000" pitchFamily="2" charset="2"/>
              </a:rPr>
              <a:t>are more efficient and widely </a:t>
            </a:r>
            <a:r>
              <a:rPr lang="en-GB" sz="2000" b="1" dirty="0" smtClean="0">
                <a:sym typeface="Wingdings" panose="05000000000000000000" pitchFamily="2" charset="2"/>
              </a:rPr>
              <a:t>used = </a:t>
            </a:r>
            <a:r>
              <a:rPr lang="en-GB" sz="2000" dirty="0" smtClean="0"/>
              <a:t>A neural network that uses a trainable filter instead of fully-connected layers with independent weights. </a:t>
            </a:r>
          </a:p>
          <a:p>
            <a:endParaRPr lang="en-GB" sz="2000" dirty="0" smtClean="0"/>
          </a:p>
          <a:p>
            <a:pPr marL="342900" indent="-342900">
              <a:buFont typeface="Arial" panose="020B0604020202020204" pitchFamily="34" charset="0"/>
              <a:buChar char="•"/>
            </a:pPr>
            <a:endParaRPr lang="en-GB" sz="2000" dirty="0"/>
          </a:p>
        </p:txBody>
      </p:sp>
      <p:pic>
        <p:nvPicPr>
          <p:cNvPr id="6" name="Picture 5"/>
          <p:cNvPicPr>
            <a:picLocks noChangeAspect="1"/>
          </p:cNvPicPr>
          <p:nvPr/>
        </p:nvPicPr>
        <p:blipFill>
          <a:blip r:embed="rId3"/>
          <a:stretch>
            <a:fillRect/>
          </a:stretch>
        </p:blipFill>
        <p:spPr>
          <a:xfrm>
            <a:off x="327717" y="3212976"/>
            <a:ext cx="8412168" cy="2001826"/>
          </a:xfrm>
          <a:prstGeom prst="rect">
            <a:avLst/>
          </a:prstGeom>
        </p:spPr>
      </p:pic>
    </p:spTree>
    <p:extLst>
      <p:ext uri="{BB962C8B-B14F-4D97-AF65-F5344CB8AC3E}">
        <p14:creationId xmlns:p14="http://schemas.microsoft.com/office/powerpoint/2010/main" val="40832993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582" y="804839"/>
            <a:ext cx="9066336" cy="1296988"/>
          </a:xfrm>
        </p:spPr>
        <p:txBody>
          <a:bodyPr/>
          <a:lstStyle/>
          <a:p>
            <a:r>
              <a:rPr lang="en-GB" dirty="0" smtClean="0">
                <a:sym typeface="Wingdings" panose="05000000000000000000" pitchFamily="2" charset="2"/>
              </a:rPr>
              <a:t>Convolutional Neural Networks (CNNs)</a:t>
            </a:r>
            <a:endParaRPr lang="en-GB" dirty="0"/>
          </a:p>
        </p:txBody>
      </p:sp>
      <p:sp>
        <p:nvSpPr>
          <p:cNvPr id="4" name="TextBox 3"/>
          <p:cNvSpPr txBox="1"/>
          <p:nvPr/>
        </p:nvSpPr>
        <p:spPr>
          <a:xfrm>
            <a:off x="467544" y="1461819"/>
            <a:ext cx="8403492" cy="193899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endParaRPr lang="en-GB" sz="2000" b="1" dirty="0" smtClean="0"/>
          </a:p>
          <a:p>
            <a:pPr marL="342900" indent="-342900">
              <a:buFont typeface="Arial" panose="020B0604020202020204" pitchFamily="34" charset="0"/>
              <a:buChar char="•"/>
            </a:pPr>
            <a:r>
              <a:rPr lang="en-GB" sz="2000" b="1" dirty="0" smtClean="0">
                <a:sym typeface="Wingdings" panose="05000000000000000000" pitchFamily="2" charset="2"/>
              </a:rPr>
              <a:t>CNNs </a:t>
            </a:r>
            <a:r>
              <a:rPr lang="en-GB" sz="2000" b="1" dirty="0">
                <a:sym typeface="Wingdings" panose="05000000000000000000" pitchFamily="2" charset="2"/>
              </a:rPr>
              <a:t>are more efficient and widely </a:t>
            </a:r>
            <a:r>
              <a:rPr lang="en-GB" sz="2000" b="1" dirty="0" smtClean="0">
                <a:sym typeface="Wingdings" panose="05000000000000000000" pitchFamily="2" charset="2"/>
              </a:rPr>
              <a:t>used = </a:t>
            </a:r>
            <a:r>
              <a:rPr lang="en-GB" sz="2000" dirty="0" smtClean="0"/>
              <a:t>A neural network that uses a trainable filter instead of fully-connected layers with independent weights. </a:t>
            </a:r>
          </a:p>
          <a:p>
            <a:endParaRPr lang="en-GB" sz="2000" dirty="0" smtClean="0"/>
          </a:p>
          <a:p>
            <a:pPr marL="342900" indent="-342900">
              <a:buFont typeface="Arial" panose="020B0604020202020204" pitchFamily="34" charset="0"/>
              <a:buChar char="•"/>
            </a:pPr>
            <a:endParaRPr lang="en-GB" sz="20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3068960"/>
            <a:ext cx="5328592" cy="3019535"/>
          </a:xfrm>
          <a:prstGeom prst="rect">
            <a:avLst/>
          </a:prstGeom>
        </p:spPr>
      </p:pic>
    </p:spTree>
    <p:extLst>
      <p:ext uri="{BB962C8B-B14F-4D97-AF65-F5344CB8AC3E}">
        <p14:creationId xmlns:p14="http://schemas.microsoft.com/office/powerpoint/2010/main" val="35587843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582" y="804839"/>
            <a:ext cx="9066336" cy="1296988"/>
          </a:xfrm>
        </p:spPr>
        <p:txBody>
          <a:bodyPr/>
          <a:lstStyle/>
          <a:p>
            <a:r>
              <a:rPr lang="en-GB" dirty="0" smtClean="0"/>
              <a:t>Advanced NNs: </a:t>
            </a:r>
            <a:r>
              <a:rPr lang="en-GB" dirty="0" smtClean="0">
                <a:sym typeface="Wingdings" panose="05000000000000000000" pitchFamily="2" charset="2"/>
              </a:rPr>
              <a:t>Deep Neural Networks</a:t>
            </a:r>
            <a:endParaRPr lang="en-GB" dirty="0"/>
          </a:p>
        </p:txBody>
      </p:sp>
      <p:sp>
        <p:nvSpPr>
          <p:cNvPr id="4" name="TextBox 3"/>
          <p:cNvSpPr txBox="1"/>
          <p:nvPr/>
        </p:nvSpPr>
        <p:spPr>
          <a:xfrm>
            <a:off x="633004" y="2101827"/>
            <a:ext cx="8403492" cy="230832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GB" sz="2400" b="1" dirty="0" smtClean="0"/>
              <a:t>Deep Neural Networks =  </a:t>
            </a:r>
            <a:r>
              <a:rPr lang="en-GB" sz="2400" dirty="0" smtClean="0"/>
              <a:t>A neural network with at least one hidden layer (some networks have dozens).</a:t>
            </a:r>
          </a:p>
          <a:p>
            <a:endParaRPr lang="en-GB" sz="2400" dirty="0"/>
          </a:p>
          <a:p>
            <a:endParaRPr lang="en-GB" sz="2400" b="1" dirty="0" smtClean="0"/>
          </a:p>
          <a:p>
            <a:endParaRPr lang="en-GB" sz="2400" b="1" dirty="0"/>
          </a:p>
          <a:p>
            <a:endParaRPr lang="en-GB" sz="2400" dirty="0"/>
          </a:p>
        </p:txBody>
      </p:sp>
      <p:pic>
        <p:nvPicPr>
          <p:cNvPr id="17410" name="Picture 2" descr="Image result for deep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3645024"/>
            <a:ext cx="5694040" cy="2836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7924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590" y="692942"/>
            <a:ext cx="9317856" cy="1296988"/>
          </a:xfrm>
        </p:spPr>
        <p:txBody>
          <a:bodyPr/>
          <a:lstStyle/>
          <a:p>
            <a:r>
              <a:rPr lang="en-GB" dirty="0" smtClean="0">
                <a:sym typeface="Wingdings" panose="05000000000000000000" pitchFamily="2" charset="2"/>
              </a:rPr>
              <a:t>Optimization Method ~ </a:t>
            </a:r>
            <a:r>
              <a:rPr lang="en-GB" dirty="0" err="1" smtClean="0">
                <a:sym typeface="Wingdings" panose="05000000000000000000" pitchFamily="2" charset="2"/>
              </a:rPr>
              <a:t>Backpropagation</a:t>
            </a:r>
            <a:endParaRPr lang="en-GB" dirty="0"/>
          </a:p>
        </p:txBody>
      </p:sp>
      <p:sp>
        <p:nvSpPr>
          <p:cNvPr id="4" name="TextBox 3"/>
          <p:cNvSpPr txBox="1"/>
          <p:nvPr/>
        </p:nvSpPr>
        <p:spPr>
          <a:xfrm>
            <a:off x="740508" y="2101827"/>
            <a:ext cx="8403492" cy="156966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endParaRPr lang="en-GB" sz="2400" dirty="0"/>
          </a:p>
          <a:p>
            <a:endParaRPr lang="en-GB" sz="2400" b="1" dirty="0" smtClean="0"/>
          </a:p>
          <a:p>
            <a:endParaRPr lang="en-GB" sz="2400" b="1" dirty="0"/>
          </a:p>
          <a:p>
            <a:endParaRPr lang="en-GB" sz="2400" dirty="0"/>
          </a:p>
        </p:txBody>
      </p:sp>
      <p:pic>
        <p:nvPicPr>
          <p:cNvPr id="20482" name="Picture 2" descr="Image result for deep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590" y="2496538"/>
            <a:ext cx="7087159" cy="3476382"/>
          </a:xfrm>
          <a:prstGeom prst="rect">
            <a:avLst/>
          </a:prstGeom>
          <a:noFill/>
          <a:extLst>
            <a:ext uri="{909E8E84-426E-40DD-AFC4-6F175D3DCCD1}">
              <a14:hiddenFill xmlns:a14="http://schemas.microsoft.com/office/drawing/2010/main">
                <a:solidFill>
                  <a:srgbClr val="FFFFFF"/>
                </a:solidFill>
              </a14:hiddenFill>
            </a:ext>
          </a:extLst>
        </p:spPr>
      </p:pic>
      <p:sp>
        <p:nvSpPr>
          <p:cNvPr id="3" name="Curved Up Arrow 2"/>
          <p:cNvSpPr/>
          <p:nvPr/>
        </p:nvSpPr>
        <p:spPr>
          <a:xfrm rot="10800000">
            <a:off x="2854022" y="1916833"/>
            <a:ext cx="2088232" cy="495053"/>
          </a:xfrm>
          <a:prstGeom prst="curved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solidFill>
                <a:schemeClr val="tx1"/>
              </a:solidFill>
            </a:endParaRPr>
          </a:p>
        </p:txBody>
      </p:sp>
      <p:sp>
        <p:nvSpPr>
          <p:cNvPr id="7" name="Curved Up Arrow 6"/>
          <p:cNvSpPr/>
          <p:nvPr/>
        </p:nvSpPr>
        <p:spPr>
          <a:xfrm rot="12710487">
            <a:off x="5061709" y="2430427"/>
            <a:ext cx="2088232" cy="495053"/>
          </a:xfrm>
          <a:prstGeom prst="curved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solidFill>
                <a:schemeClr val="tx1"/>
              </a:solidFill>
            </a:endParaRPr>
          </a:p>
        </p:txBody>
      </p:sp>
      <p:sp>
        <p:nvSpPr>
          <p:cNvPr id="5" name="TextBox 4"/>
          <p:cNvSpPr txBox="1"/>
          <p:nvPr/>
        </p:nvSpPr>
        <p:spPr>
          <a:xfrm>
            <a:off x="7242108" y="3525988"/>
            <a:ext cx="2005223" cy="1138773"/>
          </a:xfrm>
          <a:prstGeom prst="rect">
            <a:avLst/>
          </a:prstGeom>
          <a:noFill/>
        </p:spPr>
        <p:txBody>
          <a:bodyPr wrap="square" rtlCol="0">
            <a:spAutoFit/>
          </a:bodyPr>
          <a:lstStyle/>
          <a:p>
            <a:r>
              <a:rPr lang="en-GB" sz="2000" b="1" dirty="0" smtClean="0"/>
              <a:t>Loss function</a:t>
            </a:r>
          </a:p>
          <a:p>
            <a:r>
              <a:rPr lang="en-GB" sz="1600" b="1" dirty="0" smtClean="0"/>
              <a:t>(log-likelihood, </a:t>
            </a:r>
          </a:p>
          <a:p>
            <a:r>
              <a:rPr lang="en-GB" sz="1600" b="1" dirty="0"/>
              <a:t>c</a:t>
            </a:r>
            <a:r>
              <a:rPr lang="en-GB" sz="1600" b="1" dirty="0" smtClean="0"/>
              <a:t>lassification error)</a:t>
            </a:r>
            <a:endParaRPr lang="en-GB" sz="1600" b="1" dirty="0"/>
          </a:p>
        </p:txBody>
      </p:sp>
      <p:sp>
        <p:nvSpPr>
          <p:cNvPr id="6" name="TextBox 5"/>
          <p:cNvSpPr txBox="1"/>
          <p:nvPr/>
        </p:nvSpPr>
        <p:spPr>
          <a:xfrm>
            <a:off x="569762" y="6288017"/>
            <a:ext cx="6656752" cy="400110"/>
          </a:xfrm>
          <a:prstGeom prst="rect">
            <a:avLst/>
          </a:prstGeom>
          <a:noFill/>
        </p:spPr>
        <p:txBody>
          <a:bodyPr wrap="square" rtlCol="0">
            <a:spAutoFit/>
          </a:bodyPr>
          <a:lstStyle/>
          <a:p>
            <a:r>
              <a:rPr lang="en-GB" sz="2000" b="1" dirty="0" smtClean="0"/>
              <a:t>Run until error stops improving = converge</a:t>
            </a:r>
            <a:endParaRPr lang="en-GB" sz="2000" b="1" dirty="0"/>
          </a:p>
        </p:txBody>
      </p:sp>
      <p:pic>
        <p:nvPicPr>
          <p:cNvPr id="9" name="Picture 8"/>
          <p:cNvPicPr>
            <a:picLocks noChangeAspect="1"/>
          </p:cNvPicPr>
          <p:nvPr/>
        </p:nvPicPr>
        <p:blipFill>
          <a:blip r:embed="rId4"/>
          <a:stretch>
            <a:fillRect/>
          </a:stretch>
        </p:blipFill>
        <p:spPr>
          <a:xfrm rot="1471285">
            <a:off x="7599681" y="4877004"/>
            <a:ext cx="1152542" cy="1436686"/>
          </a:xfrm>
          <a:prstGeom prst="rect">
            <a:avLst/>
          </a:prstGeom>
        </p:spPr>
      </p:pic>
    </p:spTree>
    <p:extLst>
      <p:ext uri="{BB962C8B-B14F-4D97-AF65-F5344CB8AC3E}">
        <p14:creationId xmlns:p14="http://schemas.microsoft.com/office/powerpoint/2010/main" val="7452405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672131"/>
            <a:ext cx="8489950" cy="1296988"/>
          </a:xfrm>
        </p:spPr>
        <p:txBody>
          <a:bodyPr/>
          <a:lstStyle/>
          <a:p>
            <a:r>
              <a:rPr lang="en-GB" dirty="0" smtClean="0"/>
              <a:t>Demo</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5184" y="1628800"/>
            <a:ext cx="6826637" cy="4266648"/>
          </a:xfrm>
        </p:spPr>
      </p:pic>
      <p:sp>
        <p:nvSpPr>
          <p:cNvPr id="5" name="TextBox 4"/>
          <p:cNvSpPr txBox="1"/>
          <p:nvPr/>
        </p:nvSpPr>
        <p:spPr>
          <a:xfrm>
            <a:off x="107504" y="6299727"/>
            <a:ext cx="2592288" cy="369332"/>
          </a:xfrm>
          <a:prstGeom prst="rect">
            <a:avLst/>
          </a:prstGeom>
          <a:noFill/>
        </p:spPr>
        <p:txBody>
          <a:bodyPr wrap="square" rtlCol="0">
            <a:spAutoFit/>
          </a:bodyPr>
          <a:lstStyle/>
          <a:p>
            <a:r>
              <a:rPr lang="en-GB" dirty="0" smtClean="0"/>
              <a:t>*</a:t>
            </a:r>
            <a:r>
              <a:rPr lang="en-GB" dirty="0" err="1" smtClean="0"/>
              <a:t>Yann</a:t>
            </a:r>
            <a:r>
              <a:rPr lang="en-GB" dirty="0" smtClean="0"/>
              <a:t> </a:t>
            </a:r>
            <a:r>
              <a:rPr lang="en-GB" dirty="0" err="1" smtClean="0"/>
              <a:t>LeCun</a:t>
            </a:r>
            <a:r>
              <a:rPr lang="en-GB" dirty="0" smtClean="0"/>
              <a:t> </a:t>
            </a:r>
            <a:endParaRPr lang="en-GB" dirty="0"/>
          </a:p>
        </p:txBody>
      </p:sp>
      <p:sp>
        <p:nvSpPr>
          <p:cNvPr id="6" name="TextBox 5"/>
          <p:cNvSpPr txBox="1"/>
          <p:nvPr/>
        </p:nvSpPr>
        <p:spPr>
          <a:xfrm>
            <a:off x="4568502" y="6124654"/>
            <a:ext cx="1800200" cy="369332"/>
          </a:xfrm>
          <a:prstGeom prst="rect">
            <a:avLst/>
          </a:prstGeom>
          <a:noFill/>
        </p:spPr>
        <p:txBody>
          <a:bodyPr wrap="square" rtlCol="0">
            <a:spAutoFit/>
          </a:bodyPr>
          <a:lstStyle/>
          <a:p>
            <a:r>
              <a:rPr lang="en-GB" b="1" dirty="0" smtClean="0"/>
              <a:t>Input</a:t>
            </a:r>
            <a:endParaRPr lang="en-GB" b="1" dirty="0"/>
          </a:p>
        </p:txBody>
      </p:sp>
      <p:cxnSp>
        <p:nvCxnSpPr>
          <p:cNvPr id="8" name="Straight Arrow Connector 7"/>
          <p:cNvCxnSpPr/>
          <p:nvPr/>
        </p:nvCxnSpPr>
        <p:spPr>
          <a:xfrm flipV="1">
            <a:off x="5004048" y="5802437"/>
            <a:ext cx="1698" cy="3093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4992989" y="1197714"/>
            <a:ext cx="1800200" cy="369332"/>
          </a:xfrm>
          <a:prstGeom prst="rect">
            <a:avLst/>
          </a:prstGeom>
          <a:noFill/>
        </p:spPr>
        <p:txBody>
          <a:bodyPr wrap="square" rtlCol="0">
            <a:spAutoFit/>
          </a:bodyPr>
          <a:lstStyle/>
          <a:p>
            <a:r>
              <a:rPr lang="en-GB" b="1" dirty="0" smtClean="0"/>
              <a:t>Output</a:t>
            </a:r>
            <a:endParaRPr lang="en-GB" b="1" dirty="0"/>
          </a:p>
        </p:txBody>
      </p:sp>
      <p:sp>
        <p:nvSpPr>
          <p:cNvPr id="12" name="TextBox 11"/>
          <p:cNvSpPr txBox="1"/>
          <p:nvPr/>
        </p:nvSpPr>
        <p:spPr>
          <a:xfrm>
            <a:off x="1979712" y="1187460"/>
            <a:ext cx="1800200" cy="369332"/>
          </a:xfrm>
          <a:prstGeom prst="rect">
            <a:avLst/>
          </a:prstGeom>
          <a:noFill/>
        </p:spPr>
        <p:txBody>
          <a:bodyPr wrap="square" rtlCol="0">
            <a:spAutoFit/>
          </a:bodyPr>
          <a:lstStyle/>
          <a:p>
            <a:r>
              <a:rPr lang="en-GB" b="1" dirty="0" smtClean="0"/>
              <a:t>Hidden</a:t>
            </a:r>
            <a:endParaRPr lang="en-GB" b="1" dirty="0"/>
          </a:p>
        </p:txBody>
      </p:sp>
    </p:spTree>
    <p:extLst>
      <p:ext uri="{BB962C8B-B14F-4D97-AF65-F5344CB8AC3E}">
        <p14:creationId xmlns:p14="http://schemas.microsoft.com/office/powerpoint/2010/main" val="28619160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733464"/>
            <a:ext cx="8489950" cy="1296988"/>
          </a:xfrm>
        </p:spPr>
        <p:txBody>
          <a:bodyPr/>
          <a:lstStyle/>
          <a:p>
            <a:r>
              <a:rPr lang="en-GB" dirty="0" smtClean="0"/>
              <a:t>Putting it all back together: Deep Convolutional Networks</a:t>
            </a:r>
            <a:endParaRPr lang="en-GB" dirty="0"/>
          </a:p>
        </p:txBody>
      </p:sp>
      <p:sp>
        <p:nvSpPr>
          <p:cNvPr id="3" name="Content Placeholder 2"/>
          <p:cNvSpPr>
            <a:spLocks noGrp="1"/>
          </p:cNvSpPr>
          <p:nvPr>
            <p:ph idx="1"/>
          </p:nvPr>
        </p:nvSpPr>
        <p:spPr>
          <a:xfrm>
            <a:off x="193946" y="1988840"/>
            <a:ext cx="8489950" cy="3960812"/>
          </a:xfrm>
        </p:spPr>
        <p:txBody>
          <a:bodyPr/>
          <a:lstStyle/>
          <a:p>
            <a:pPr marL="0" indent="0">
              <a:buNone/>
            </a:pPr>
            <a:r>
              <a:rPr lang="en-GB" sz="2000" b="1" dirty="0" err="1" smtClean="0"/>
              <a:t>Krizhevsky</a:t>
            </a:r>
            <a:r>
              <a:rPr lang="en-GB" sz="2000" b="1" dirty="0" smtClean="0"/>
              <a:t> et al. (2012): </a:t>
            </a:r>
            <a:r>
              <a:rPr lang="en-GB" sz="2400" dirty="0">
                <a:sym typeface="Wingdings" panose="05000000000000000000" pitchFamily="2" charset="2"/>
              </a:rPr>
              <a:t>a </a:t>
            </a:r>
            <a:r>
              <a:rPr lang="en-GB" sz="2400" dirty="0"/>
              <a:t>deep convolutional neural network is capable of achieving record breaking results </a:t>
            </a:r>
            <a:r>
              <a:rPr lang="en-GB" sz="2400" dirty="0" smtClean="0"/>
              <a:t>in object recognition using </a:t>
            </a:r>
            <a:r>
              <a:rPr lang="en-GB" sz="2400" dirty="0"/>
              <a:t>purely supervised learning. </a:t>
            </a:r>
          </a:p>
          <a:p>
            <a:pPr marL="0" indent="0">
              <a:buNone/>
            </a:pPr>
            <a:endParaRPr lang="en-GB" sz="2000" dirty="0" smtClean="0"/>
          </a:p>
          <a:p>
            <a:pPr marL="0" indent="0">
              <a:buNone/>
            </a:pPr>
            <a:endParaRPr lang="en-GB" sz="2000" dirty="0" smtClean="0"/>
          </a:p>
          <a:p>
            <a:pPr marL="0" indent="0">
              <a:buNone/>
            </a:pPr>
            <a:endParaRPr lang="en-GB" sz="2000" dirty="0"/>
          </a:p>
          <a:p>
            <a:pPr marL="0" indent="0">
              <a:buNone/>
            </a:pPr>
            <a:endParaRPr lang="en-GB" sz="2000" dirty="0" smtClean="0"/>
          </a:p>
          <a:p>
            <a:pPr marL="0" indent="0">
              <a:buNone/>
            </a:pPr>
            <a:endParaRPr lang="en-GB" sz="2000" dirty="0" smtClean="0">
              <a:sym typeface="Wingdings" panose="05000000000000000000" pitchFamily="2" charset="2"/>
            </a:endParaRPr>
          </a:p>
          <a:p>
            <a:pPr marL="0" indent="0">
              <a:buNone/>
            </a:pPr>
            <a:endParaRPr lang="en-GB" sz="2000" dirty="0">
              <a:sym typeface="Wingdings" panose="05000000000000000000" pitchFamily="2" charset="2"/>
            </a:endParaRPr>
          </a:p>
          <a:p>
            <a:pPr marL="0" indent="0">
              <a:buNone/>
            </a:pPr>
            <a:endParaRPr lang="en-GB" sz="2000" dirty="0"/>
          </a:p>
        </p:txBody>
      </p:sp>
      <p:pic>
        <p:nvPicPr>
          <p:cNvPr id="5" name="Shape 102"/>
          <p:cNvPicPr preferRelativeResize="0"/>
          <p:nvPr/>
        </p:nvPicPr>
        <p:blipFill>
          <a:blip r:embed="rId3">
            <a:alphaModFix/>
          </a:blip>
          <a:stretch>
            <a:fillRect/>
          </a:stretch>
        </p:blipFill>
        <p:spPr>
          <a:xfrm>
            <a:off x="5295094" y="3285828"/>
            <a:ext cx="3453593" cy="2643589"/>
          </a:xfrm>
          <a:prstGeom prst="rect">
            <a:avLst/>
          </a:prstGeom>
          <a:noFill/>
          <a:ln>
            <a:noFill/>
          </a:ln>
        </p:spPr>
      </p:pic>
      <p:sp>
        <p:nvSpPr>
          <p:cNvPr id="4" name="TextBox 3"/>
          <p:cNvSpPr txBox="1"/>
          <p:nvPr/>
        </p:nvSpPr>
        <p:spPr>
          <a:xfrm>
            <a:off x="325744" y="3717032"/>
            <a:ext cx="4961880" cy="1938992"/>
          </a:xfrm>
          <a:prstGeom prst="rect">
            <a:avLst/>
          </a:prstGeom>
          <a:noFill/>
        </p:spPr>
        <p:txBody>
          <a:bodyPr wrap="square" rtlCol="0">
            <a:spAutoFit/>
          </a:bodyPr>
          <a:lstStyle/>
          <a:p>
            <a:pPr marL="0" indent="0">
              <a:buNone/>
            </a:pPr>
            <a:endParaRPr lang="en-GB" sz="2400" dirty="0"/>
          </a:p>
          <a:p>
            <a:pPr marL="0" indent="0">
              <a:buNone/>
            </a:pPr>
            <a:r>
              <a:rPr lang="en-GB" sz="2400" dirty="0"/>
              <a:t>“It is notable that our network’s performance degrades if a single convolutional layer is removed. “</a:t>
            </a:r>
          </a:p>
          <a:p>
            <a:endParaRPr lang="en-GB" sz="2400" dirty="0"/>
          </a:p>
        </p:txBody>
      </p:sp>
    </p:spTree>
    <p:extLst>
      <p:ext uri="{BB962C8B-B14F-4D97-AF65-F5344CB8AC3E}">
        <p14:creationId xmlns:p14="http://schemas.microsoft.com/office/powerpoint/2010/main" val="36094481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Deep </a:t>
            </a:r>
            <a:r>
              <a:rPr lang="en-GB" dirty="0" err="1" smtClean="0"/>
              <a:t>Convnets</a:t>
            </a:r>
            <a:r>
              <a:rPr lang="en-GB" dirty="0" smtClean="0"/>
              <a:t> continue to dominate</a:t>
            </a:r>
            <a:endParaRPr lang="en-GB" dirty="0"/>
          </a:p>
        </p:txBody>
      </p:sp>
      <p:sp>
        <p:nvSpPr>
          <p:cNvPr id="3" name="Content Placeholder 2"/>
          <p:cNvSpPr>
            <a:spLocks noGrp="1"/>
          </p:cNvSpPr>
          <p:nvPr>
            <p:ph idx="1"/>
          </p:nvPr>
        </p:nvSpPr>
        <p:spPr>
          <a:xfrm>
            <a:off x="330200" y="2205039"/>
            <a:ext cx="8489950" cy="3960812"/>
          </a:xfrm>
        </p:spPr>
        <p:txBody>
          <a:bodyPr/>
          <a:lstStyle/>
          <a:p>
            <a:r>
              <a:rPr lang="en-GB" sz="2400" dirty="0" smtClean="0"/>
              <a:t>Best results achieved are very close to human-level performance at an error rate of 0.2% (</a:t>
            </a:r>
            <a:r>
              <a:rPr lang="en-GB" sz="2400" dirty="0" err="1" smtClean="0"/>
              <a:t>Ciresan</a:t>
            </a:r>
            <a:r>
              <a:rPr lang="en-GB" sz="2400" dirty="0" smtClean="0"/>
              <a:t>, Meier &amp; </a:t>
            </a:r>
            <a:r>
              <a:rPr lang="en-GB" sz="2400" dirty="0" err="1" smtClean="0"/>
              <a:t>Schmidhuber</a:t>
            </a:r>
            <a:r>
              <a:rPr lang="en-GB" sz="2400" dirty="0" smtClean="0"/>
              <a:t>, 2012).</a:t>
            </a:r>
            <a:r>
              <a:rPr lang="en-GB" sz="2400" b="1" dirty="0"/>
              <a:t> </a:t>
            </a:r>
            <a:endParaRPr lang="en-GB" sz="2400" b="1" dirty="0" smtClean="0"/>
          </a:p>
          <a:p>
            <a:endParaRPr lang="en-GB" sz="2400" b="1" dirty="0"/>
          </a:p>
          <a:p>
            <a:r>
              <a:rPr lang="en-GB" sz="2400" b="1" dirty="0" smtClean="0"/>
              <a:t>He</a:t>
            </a:r>
            <a:r>
              <a:rPr lang="en-GB" sz="2400" b="1" dirty="0"/>
              <a:t>, Shang, Ren &amp; Sun (2015): </a:t>
            </a:r>
            <a:r>
              <a:rPr lang="en-GB" sz="2400" dirty="0"/>
              <a:t>recently approaching human-level performance on some benchmarks</a:t>
            </a:r>
          </a:p>
          <a:p>
            <a:endParaRPr lang="en-GB" sz="2400" dirty="0"/>
          </a:p>
          <a:p>
            <a:endParaRPr lang="en-GB" sz="2400" dirty="0" smtClean="0"/>
          </a:p>
          <a:p>
            <a:endParaRPr lang="en-GB" sz="2400" dirty="0"/>
          </a:p>
        </p:txBody>
      </p:sp>
    </p:spTree>
    <p:extLst>
      <p:ext uri="{BB962C8B-B14F-4D97-AF65-F5344CB8AC3E}">
        <p14:creationId xmlns:p14="http://schemas.microsoft.com/office/powerpoint/2010/main" val="24557398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0622" y="1052736"/>
            <a:ext cx="9103378" cy="838500"/>
          </a:xfrm>
          <a:prstGeom prst="rect">
            <a:avLst/>
          </a:prstGeom>
        </p:spPr>
        <p:txBody>
          <a:bodyPr vert="horz" wrap="square" lIns="91425" tIns="91425" rIns="91425" bIns="91425" numCol="1" anchor="t" anchorCtr="0" compatLnSpc="1">
            <a:prstTxWarp prst="textNoShape">
              <a:avLst/>
            </a:prstTxWarp>
            <a:noAutofit/>
          </a:bodyPr>
          <a:lstStyle/>
          <a:p>
            <a:pPr algn="ctr"/>
            <a:r>
              <a:rPr lang="en" dirty="0"/>
              <a:t>Agriculture </a:t>
            </a:r>
            <a:r>
              <a:rPr lang="en" dirty="0" smtClean="0"/>
              <a:t>with </a:t>
            </a:r>
            <a:r>
              <a:rPr lang="en" dirty="0"/>
              <a:t>deep learning </a:t>
            </a:r>
            <a:r>
              <a:rPr lang="en" dirty="0" smtClean="0"/>
              <a:t>drone algorithms</a:t>
            </a:r>
            <a:endParaRPr lang="en" dirty="0"/>
          </a:p>
          <a:p>
            <a:pPr algn="ctr"/>
            <a:endParaRPr dirty="0"/>
          </a:p>
        </p:txBody>
      </p:sp>
      <p:sp>
        <p:nvSpPr>
          <p:cNvPr id="116" name="Shape 116"/>
          <p:cNvSpPr txBox="1">
            <a:spLocks noGrp="1"/>
          </p:cNvSpPr>
          <p:nvPr>
            <p:ph type="title"/>
          </p:nvPr>
        </p:nvSpPr>
        <p:spPr>
          <a:xfrm>
            <a:off x="5022150" y="2116100"/>
            <a:ext cx="3595200" cy="3274800"/>
          </a:xfrm>
          <a:prstGeom prst="rect">
            <a:avLst/>
          </a:prstGeom>
        </p:spPr>
        <p:txBody>
          <a:bodyPr vert="horz" wrap="square" lIns="91425" tIns="91425" rIns="91425" bIns="91425" numCol="1" anchor="t" anchorCtr="0" compatLnSpc="1">
            <a:prstTxWarp prst="textNoShape">
              <a:avLst/>
            </a:prstTxWarp>
            <a:noAutofit/>
          </a:bodyPr>
          <a:lstStyle/>
          <a:p>
            <a:r>
              <a:rPr lang="en" sz="1800"/>
              <a:t>Dramatic improvements in:</a:t>
            </a:r>
          </a:p>
          <a:p>
            <a:endParaRPr sz="1800"/>
          </a:p>
          <a:p>
            <a:pPr marL="457200" indent="-342900">
              <a:buSzPct val="100000"/>
              <a:buChar char="●"/>
            </a:pPr>
            <a:r>
              <a:rPr lang="en" sz="1800"/>
              <a:t>Crop and tree counting</a:t>
            </a:r>
          </a:p>
          <a:p>
            <a:endParaRPr sz="1800"/>
          </a:p>
          <a:p>
            <a:pPr marL="457200" indent="-342900">
              <a:buSzPct val="100000"/>
              <a:buChar char="●"/>
            </a:pPr>
            <a:r>
              <a:rPr lang="en" sz="1800"/>
              <a:t>Early disease detection</a:t>
            </a:r>
          </a:p>
          <a:p>
            <a:endParaRPr sz="1800"/>
          </a:p>
          <a:p>
            <a:pPr marL="457200" indent="-342900">
              <a:buSzPct val="100000"/>
              <a:buChar char="●"/>
            </a:pPr>
            <a:r>
              <a:rPr lang="en" sz="1800"/>
              <a:t>Livestock tracking</a:t>
            </a:r>
          </a:p>
          <a:p>
            <a:endParaRPr sz="1800"/>
          </a:p>
          <a:p>
            <a:pPr marL="457200" indent="-342900">
              <a:buSzPct val="100000"/>
              <a:buChar char="●"/>
            </a:pPr>
            <a:r>
              <a:rPr lang="en" sz="1800"/>
              <a:t>Intelligent pesticide delivery</a:t>
            </a:r>
          </a:p>
          <a:p>
            <a:endParaRPr sz="1800"/>
          </a:p>
          <a:p>
            <a:pPr marL="457200" indent="-342900">
              <a:buSzPct val="100000"/>
              <a:buChar char="●"/>
            </a:pPr>
            <a:r>
              <a:rPr lang="en" sz="1800"/>
              <a:t>Yield forecasting</a:t>
            </a:r>
          </a:p>
          <a:p>
            <a:endParaRPr sz="1800"/>
          </a:p>
          <a:p>
            <a:pPr marL="457200" indent="-342900">
              <a:buSzPct val="100000"/>
              <a:buChar char="●"/>
            </a:pPr>
            <a:r>
              <a:rPr lang="en" sz="1800"/>
              <a:t>Crop design</a:t>
            </a:r>
          </a:p>
        </p:txBody>
      </p:sp>
      <p:pic>
        <p:nvPicPr>
          <p:cNvPr id="117" name="Shape 117"/>
          <p:cNvPicPr preferRelativeResize="0"/>
          <p:nvPr/>
        </p:nvPicPr>
        <p:blipFill>
          <a:blip r:embed="rId3">
            <a:alphaModFix/>
          </a:blip>
          <a:stretch>
            <a:fillRect/>
          </a:stretch>
        </p:blipFill>
        <p:spPr>
          <a:xfrm>
            <a:off x="443726" y="2190450"/>
            <a:ext cx="4126625" cy="2960000"/>
          </a:xfrm>
          <a:prstGeom prst="rect">
            <a:avLst/>
          </a:prstGeom>
          <a:noFill/>
          <a:ln>
            <a:noFill/>
          </a:ln>
        </p:spPr>
      </p:pic>
    </p:spTree>
    <p:extLst>
      <p:ext uri="{BB962C8B-B14F-4D97-AF65-F5344CB8AC3E}">
        <p14:creationId xmlns:p14="http://schemas.microsoft.com/office/powerpoint/2010/main" val="13615556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0" y="1038600"/>
            <a:ext cx="8770450" cy="838500"/>
          </a:xfrm>
          <a:prstGeom prst="rect">
            <a:avLst/>
          </a:prstGeom>
        </p:spPr>
        <p:txBody>
          <a:bodyPr vert="horz" wrap="square" lIns="91425" tIns="91425" rIns="91425" bIns="91425" numCol="1" anchor="t" anchorCtr="0" compatLnSpc="1">
            <a:prstTxWarp prst="textNoShape">
              <a:avLst/>
            </a:prstTxWarp>
            <a:noAutofit/>
          </a:bodyPr>
          <a:lstStyle/>
          <a:p>
            <a:pPr algn="ctr"/>
            <a:r>
              <a:rPr lang="en" dirty="0"/>
              <a:t>Urban insights with </a:t>
            </a:r>
            <a:r>
              <a:rPr lang="en" dirty="0" smtClean="0"/>
              <a:t>Deep Learning Drone Tech</a:t>
            </a:r>
            <a:endParaRPr lang="en" dirty="0"/>
          </a:p>
          <a:p>
            <a:pPr algn="ctr"/>
            <a:endParaRPr dirty="0"/>
          </a:p>
        </p:txBody>
      </p:sp>
      <p:sp>
        <p:nvSpPr>
          <p:cNvPr id="123" name="Shape 123"/>
          <p:cNvSpPr txBox="1">
            <a:spLocks noGrp="1"/>
          </p:cNvSpPr>
          <p:nvPr>
            <p:ph type="title"/>
          </p:nvPr>
        </p:nvSpPr>
        <p:spPr>
          <a:xfrm>
            <a:off x="5175250" y="2227325"/>
            <a:ext cx="3595200" cy="3274800"/>
          </a:xfrm>
          <a:prstGeom prst="rect">
            <a:avLst/>
          </a:prstGeom>
        </p:spPr>
        <p:txBody>
          <a:bodyPr vert="horz" wrap="square" lIns="91425" tIns="91425" rIns="91425" bIns="91425" numCol="1" anchor="t" anchorCtr="0" compatLnSpc="1">
            <a:prstTxWarp prst="textNoShape">
              <a:avLst/>
            </a:prstTxWarp>
            <a:noAutofit/>
          </a:bodyPr>
          <a:lstStyle/>
          <a:p>
            <a:r>
              <a:rPr lang="en" sz="1800"/>
              <a:t>Fully automated</a:t>
            </a:r>
          </a:p>
          <a:p>
            <a:endParaRPr sz="1800"/>
          </a:p>
          <a:p>
            <a:pPr marL="457200" indent="-342900">
              <a:lnSpc>
                <a:spcPct val="200000"/>
              </a:lnSpc>
              <a:spcAft>
                <a:spcPts val="0"/>
              </a:spcAft>
              <a:buSzPct val="100000"/>
              <a:buChar char="●"/>
            </a:pPr>
            <a:r>
              <a:rPr lang="en" sz="1800"/>
              <a:t>Parking spot locator</a:t>
            </a:r>
          </a:p>
          <a:p>
            <a:pPr marL="457200" indent="-342900">
              <a:lnSpc>
                <a:spcPct val="200000"/>
              </a:lnSpc>
              <a:spcAft>
                <a:spcPts val="0"/>
              </a:spcAft>
              <a:buSzPct val="100000"/>
              <a:buChar char="●"/>
            </a:pPr>
            <a:r>
              <a:rPr lang="en" sz="1800"/>
              <a:t>Car counting</a:t>
            </a:r>
          </a:p>
          <a:p>
            <a:pPr marL="457200" indent="-342900">
              <a:lnSpc>
                <a:spcPct val="200000"/>
              </a:lnSpc>
              <a:spcAft>
                <a:spcPts val="0"/>
              </a:spcAft>
              <a:buSzPct val="100000"/>
              <a:buChar char="●"/>
            </a:pPr>
            <a:r>
              <a:rPr lang="en" sz="1800"/>
              <a:t>Optimizing traffic</a:t>
            </a:r>
          </a:p>
          <a:p>
            <a:pPr marL="457200" indent="-342900">
              <a:lnSpc>
                <a:spcPct val="200000"/>
              </a:lnSpc>
              <a:spcAft>
                <a:spcPts val="0"/>
              </a:spcAft>
              <a:buSzPct val="100000"/>
              <a:buChar char="●"/>
            </a:pPr>
            <a:r>
              <a:rPr lang="en" sz="1800"/>
              <a:t>Crowd analysis</a:t>
            </a:r>
          </a:p>
        </p:txBody>
      </p:sp>
      <p:pic>
        <p:nvPicPr>
          <p:cNvPr id="124" name="Shape 124"/>
          <p:cNvPicPr preferRelativeResize="0"/>
          <p:nvPr/>
        </p:nvPicPr>
        <p:blipFill>
          <a:blip r:embed="rId3">
            <a:alphaModFix/>
          </a:blip>
          <a:stretch>
            <a:fillRect/>
          </a:stretch>
        </p:blipFill>
        <p:spPr>
          <a:xfrm>
            <a:off x="249850" y="2524291"/>
            <a:ext cx="4660724" cy="2458408"/>
          </a:xfrm>
          <a:prstGeom prst="rect">
            <a:avLst/>
          </a:prstGeom>
          <a:noFill/>
          <a:ln>
            <a:noFill/>
          </a:ln>
        </p:spPr>
      </p:pic>
    </p:spTree>
    <p:extLst>
      <p:ext uri="{BB962C8B-B14F-4D97-AF65-F5344CB8AC3E}">
        <p14:creationId xmlns:p14="http://schemas.microsoft.com/office/powerpoint/2010/main" val="9315778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COURSE OVERVIEW</a:t>
            </a:r>
            <a:endParaRPr lang="en-GB" dirty="0"/>
          </a:p>
        </p:txBody>
      </p:sp>
      <p:sp>
        <p:nvSpPr>
          <p:cNvPr id="3" name="Content Placeholder 2"/>
          <p:cNvSpPr>
            <a:spLocks noGrp="1"/>
          </p:cNvSpPr>
          <p:nvPr>
            <p:ph idx="1"/>
          </p:nvPr>
        </p:nvSpPr>
        <p:spPr>
          <a:xfrm>
            <a:off x="324222" y="1628800"/>
            <a:ext cx="8723599" cy="3888432"/>
          </a:xfrm>
        </p:spPr>
        <p:txBody>
          <a:bodyPr/>
          <a:lstStyle/>
          <a:p>
            <a:r>
              <a:rPr lang="en-GB" sz="1800" dirty="0" smtClean="0"/>
              <a:t>16/01/2016 </a:t>
            </a:r>
            <a:r>
              <a:rPr lang="en-GB" sz="1800" dirty="0"/>
              <a:t>– Paula Parpart: </a:t>
            </a:r>
            <a:r>
              <a:rPr lang="en-GB" sz="1800" b="1" dirty="0"/>
              <a:t>Computational Models </a:t>
            </a:r>
            <a:r>
              <a:rPr lang="en-GB" sz="1800" dirty="0"/>
              <a:t>of Cognition </a:t>
            </a:r>
          </a:p>
          <a:p>
            <a:r>
              <a:rPr lang="en-GB" sz="1800" dirty="0"/>
              <a:t>23/01/2016 – Maarten </a:t>
            </a:r>
            <a:r>
              <a:rPr lang="en-GB" sz="1800" dirty="0" err="1"/>
              <a:t>Speekenbrink</a:t>
            </a:r>
            <a:r>
              <a:rPr lang="en-GB" sz="1800" dirty="0"/>
              <a:t>: Instance vs. Abstraction Learning  </a:t>
            </a:r>
          </a:p>
          <a:p>
            <a:r>
              <a:rPr lang="en-GB" sz="1800" dirty="0"/>
              <a:t>30/01/2016 – Kurt </a:t>
            </a:r>
            <a:r>
              <a:rPr lang="en-GB" sz="1800" dirty="0" err="1"/>
              <a:t>Braunlich</a:t>
            </a:r>
            <a:r>
              <a:rPr lang="en-GB" sz="1800" dirty="0"/>
              <a:t>: Category Learning and the Brain</a:t>
            </a:r>
          </a:p>
          <a:p>
            <a:r>
              <a:rPr lang="en-GB" sz="1800" dirty="0"/>
              <a:t>06/02/2016 – Eric Schulz: Reinforcement &amp; Function Learning  </a:t>
            </a:r>
          </a:p>
          <a:p>
            <a:r>
              <a:rPr lang="en-GB" sz="1800" dirty="0"/>
              <a:t>       </a:t>
            </a:r>
            <a:r>
              <a:rPr lang="en-GB" sz="1800" dirty="0" err="1"/>
              <a:t>tbc</a:t>
            </a:r>
            <a:r>
              <a:rPr lang="en-GB" sz="1800" dirty="0"/>
              <a:t>       -  Dave </a:t>
            </a:r>
            <a:r>
              <a:rPr lang="en-GB" sz="1800" dirty="0" err="1"/>
              <a:t>Lagnado</a:t>
            </a:r>
            <a:r>
              <a:rPr lang="en-GB" sz="1800" dirty="0"/>
              <a:t>: Bayesian Networks in Evidential Reasoning  </a:t>
            </a:r>
          </a:p>
          <a:p>
            <a:pPr marL="0" indent="0">
              <a:buNone/>
            </a:pPr>
            <a:r>
              <a:rPr lang="en-GB" sz="1800" b="1" dirty="0"/>
              <a:t>(</a:t>
            </a:r>
            <a:r>
              <a:rPr lang="en-GB" sz="1800" dirty="0"/>
              <a:t>Representation &amp; </a:t>
            </a:r>
            <a:r>
              <a:rPr lang="en-GB" sz="1800" b="1" dirty="0"/>
              <a:t>Inference</a:t>
            </a:r>
            <a:r>
              <a:rPr lang="en-GB" sz="1800" b="1" dirty="0" smtClean="0"/>
              <a:t>)</a:t>
            </a:r>
          </a:p>
          <a:p>
            <a:pPr marL="0" indent="0">
              <a:buNone/>
            </a:pPr>
            <a:endParaRPr lang="en-GB" sz="1800" b="1" dirty="0"/>
          </a:p>
          <a:p>
            <a:pPr marL="0" indent="0">
              <a:buNone/>
            </a:pPr>
            <a:r>
              <a:rPr lang="en-GB" sz="1800" dirty="0" smtClean="0"/>
              <a:t>    </a:t>
            </a:r>
            <a:r>
              <a:rPr lang="en-GB" sz="1800" dirty="0"/>
              <a:t>--- READING WEEK </a:t>
            </a:r>
            <a:r>
              <a:rPr lang="en-GB" sz="1800" dirty="0" smtClean="0"/>
              <a:t>–</a:t>
            </a:r>
          </a:p>
          <a:p>
            <a:pPr marL="0" indent="0">
              <a:buNone/>
            </a:pPr>
            <a:endParaRPr lang="en-GB" sz="1800" dirty="0"/>
          </a:p>
          <a:p>
            <a:r>
              <a:rPr lang="en-GB" sz="1800" dirty="0" smtClean="0"/>
              <a:t>20/02/2016 </a:t>
            </a:r>
            <a:r>
              <a:rPr lang="en-GB" sz="1800" dirty="0"/>
              <a:t>– Christos </a:t>
            </a:r>
            <a:r>
              <a:rPr lang="en-GB" sz="1800" dirty="0" err="1"/>
              <a:t>Bechlivanidis</a:t>
            </a:r>
            <a:r>
              <a:rPr lang="en-GB" sz="1800" dirty="0"/>
              <a:t>: Causal Models: Representation, Learning and </a:t>
            </a:r>
            <a:r>
              <a:rPr lang="en-GB" sz="1800" b="1" dirty="0" smtClean="0"/>
              <a:t>Inference</a:t>
            </a:r>
            <a:endParaRPr lang="en-GB" sz="1800" b="1" dirty="0"/>
          </a:p>
          <a:p>
            <a:r>
              <a:rPr lang="en-GB" sz="1800" dirty="0" smtClean="0"/>
              <a:t>27/02/2016 </a:t>
            </a:r>
            <a:r>
              <a:rPr lang="en-GB" sz="1800" dirty="0"/>
              <a:t>– Paula Parpart: Active </a:t>
            </a:r>
            <a:r>
              <a:rPr lang="en-GB" sz="1800" dirty="0" smtClean="0"/>
              <a:t>Learning </a:t>
            </a:r>
            <a:endParaRPr lang="en-GB" sz="1800" dirty="0"/>
          </a:p>
          <a:p>
            <a:r>
              <a:rPr lang="en-GB" sz="1800" dirty="0" smtClean="0"/>
              <a:t>06/03/2016 </a:t>
            </a:r>
            <a:r>
              <a:rPr lang="en-GB" sz="1800" dirty="0"/>
              <a:t>– Paula Parpart:  Heuristics as Bayesian </a:t>
            </a:r>
            <a:r>
              <a:rPr lang="en-GB" sz="1800" b="1" dirty="0" smtClean="0"/>
              <a:t>Inference</a:t>
            </a:r>
            <a:endParaRPr lang="en-GB" sz="1800" b="1" dirty="0"/>
          </a:p>
          <a:p>
            <a:r>
              <a:rPr lang="en-GB" sz="1800" dirty="0" smtClean="0"/>
              <a:t>13/03/2016 – Adam </a:t>
            </a:r>
            <a:r>
              <a:rPr lang="en-GB" sz="1800" dirty="0"/>
              <a:t>Harris: Bayesian </a:t>
            </a:r>
            <a:r>
              <a:rPr lang="en-GB" sz="1800" dirty="0" smtClean="0"/>
              <a:t>Argumentation (</a:t>
            </a:r>
            <a:r>
              <a:rPr lang="en-GB" sz="1800" b="1" dirty="0" smtClean="0"/>
              <a:t>Inference</a:t>
            </a:r>
            <a:r>
              <a:rPr lang="en-GB" sz="1800" dirty="0" smtClean="0"/>
              <a:t>)</a:t>
            </a:r>
            <a:endParaRPr lang="en-GB" sz="1800" dirty="0"/>
          </a:p>
          <a:p>
            <a:r>
              <a:rPr lang="en-GB" sz="1800" dirty="0" smtClean="0"/>
              <a:t>20/03/2016 </a:t>
            </a:r>
            <a:r>
              <a:rPr lang="en-GB" sz="1800" dirty="0"/>
              <a:t>– Brad Love: A cognitive science informed Turing </a:t>
            </a:r>
            <a:r>
              <a:rPr lang="en-GB" sz="1800" dirty="0" smtClean="0"/>
              <a:t>Test (</a:t>
            </a:r>
            <a:r>
              <a:rPr lang="en-GB" sz="1800" b="1" dirty="0" smtClean="0"/>
              <a:t>Inference</a:t>
            </a:r>
            <a:r>
              <a:rPr lang="en-GB" sz="1800" dirty="0" smtClean="0"/>
              <a:t>)</a:t>
            </a:r>
            <a:endParaRPr lang="en-GB" sz="1800" dirty="0"/>
          </a:p>
          <a:p>
            <a:endParaRPr lang="en-GB" sz="1800" b="1" dirty="0"/>
          </a:p>
          <a:p>
            <a:endParaRPr lang="en-GB" sz="1800" b="1" dirty="0"/>
          </a:p>
        </p:txBody>
      </p:sp>
      <p:sp>
        <p:nvSpPr>
          <p:cNvPr id="5" name="Cloud 4"/>
          <p:cNvSpPr/>
          <p:nvPr/>
        </p:nvSpPr>
        <p:spPr>
          <a:xfrm>
            <a:off x="6083796" y="602605"/>
            <a:ext cx="3035661" cy="190787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Inference</a:t>
            </a:r>
            <a:endParaRPr lang="en-GB" sz="2000" b="1" dirty="0"/>
          </a:p>
        </p:txBody>
      </p:sp>
    </p:spTree>
    <p:extLst>
      <p:ext uri="{BB962C8B-B14F-4D97-AF65-F5344CB8AC3E}">
        <p14:creationId xmlns:p14="http://schemas.microsoft.com/office/powerpoint/2010/main" val="18293261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Automatic speech recognition</a:t>
            </a:r>
            <a:endParaRPr lang="en-GB" dirty="0"/>
          </a:p>
        </p:txBody>
      </p:sp>
      <p:sp>
        <p:nvSpPr>
          <p:cNvPr id="3" name="Content Placeholder 2"/>
          <p:cNvSpPr>
            <a:spLocks noGrp="1"/>
          </p:cNvSpPr>
          <p:nvPr>
            <p:ph idx="1"/>
          </p:nvPr>
        </p:nvSpPr>
        <p:spPr>
          <a:xfrm>
            <a:off x="-18059" y="5733256"/>
            <a:ext cx="9714408" cy="3457575"/>
          </a:xfrm>
        </p:spPr>
        <p:txBody>
          <a:bodyPr/>
          <a:lstStyle/>
          <a:p>
            <a:r>
              <a:rPr lang="en-GB" sz="2400" dirty="0" smtClean="0"/>
              <a:t>Hidden Markov Models have been replaced piece by piece with deep learning</a:t>
            </a:r>
            <a:endParaRPr lang="en-GB" sz="2400" dirty="0"/>
          </a:p>
        </p:txBody>
      </p:sp>
      <p:pic>
        <p:nvPicPr>
          <p:cNvPr id="4" name="Picture 3"/>
          <p:cNvPicPr>
            <a:picLocks noChangeAspect="1"/>
          </p:cNvPicPr>
          <p:nvPr/>
        </p:nvPicPr>
        <p:blipFill>
          <a:blip r:embed="rId2"/>
          <a:stretch>
            <a:fillRect/>
          </a:stretch>
        </p:blipFill>
        <p:spPr>
          <a:xfrm>
            <a:off x="611560" y="2060848"/>
            <a:ext cx="7620000" cy="3333750"/>
          </a:xfrm>
          <a:prstGeom prst="rect">
            <a:avLst/>
          </a:prstGeom>
        </p:spPr>
      </p:pic>
    </p:spTree>
    <p:extLst>
      <p:ext uri="{BB962C8B-B14F-4D97-AF65-F5344CB8AC3E}">
        <p14:creationId xmlns:p14="http://schemas.microsoft.com/office/powerpoint/2010/main" val="26183965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764704"/>
            <a:ext cx="8489950" cy="1296988"/>
          </a:xfrm>
        </p:spPr>
        <p:txBody>
          <a:bodyPr/>
          <a:lstStyle/>
          <a:p>
            <a:r>
              <a:rPr lang="en-GB" dirty="0" smtClean="0"/>
              <a:t>Another grand challenge of AI</a:t>
            </a:r>
            <a:endParaRPr lang="en-GB" dirty="0"/>
          </a:p>
        </p:txBody>
      </p:sp>
      <p:sp>
        <p:nvSpPr>
          <p:cNvPr id="3" name="Content Placeholder 2"/>
          <p:cNvSpPr>
            <a:spLocks noGrp="1"/>
          </p:cNvSpPr>
          <p:nvPr>
            <p:ph idx="1"/>
          </p:nvPr>
        </p:nvSpPr>
        <p:spPr>
          <a:xfrm>
            <a:off x="169653" y="1772816"/>
            <a:ext cx="8974347" cy="3457575"/>
          </a:xfrm>
        </p:spPr>
        <p:txBody>
          <a:bodyPr/>
          <a:lstStyle/>
          <a:p>
            <a:r>
              <a:rPr lang="en-GB" sz="2400" dirty="0"/>
              <a:t>Deep Neural Networks </a:t>
            </a:r>
            <a:r>
              <a:rPr lang="en-GB" sz="2400" dirty="0" smtClean="0"/>
              <a:t>were </a:t>
            </a:r>
            <a:r>
              <a:rPr lang="en-GB" sz="2400" dirty="0"/>
              <a:t>used by Google in Oct 2015 and Mar 2016 to defeat human champions in the game of </a:t>
            </a:r>
            <a:r>
              <a:rPr lang="en-GB" sz="2400" i="1" dirty="0" smtClean="0"/>
              <a:t>Go</a:t>
            </a:r>
          </a:p>
          <a:p>
            <a:pPr marL="0" indent="0">
              <a:buNone/>
            </a:pPr>
            <a:endParaRPr lang="en-GB" sz="2400" i="1" dirty="0" smtClean="0"/>
          </a:p>
        </p:txBody>
      </p:sp>
      <p:pic>
        <p:nvPicPr>
          <p:cNvPr id="6" name="Picture 5"/>
          <p:cNvPicPr>
            <a:picLocks noChangeAspect="1"/>
          </p:cNvPicPr>
          <p:nvPr/>
        </p:nvPicPr>
        <p:blipFill>
          <a:blip r:embed="rId3"/>
          <a:stretch>
            <a:fillRect/>
          </a:stretch>
        </p:blipFill>
        <p:spPr>
          <a:xfrm>
            <a:off x="1691680" y="2708920"/>
            <a:ext cx="5366258" cy="4024693"/>
          </a:xfrm>
          <a:prstGeom prst="rect">
            <a:avLst/>
          </a:prstGeom>
        </p:spPr>
      </p:pic>
    </p:spTree>
    <p:extLst>
      <p:ext uri="{BB962C8B-B14F-4D97-AF65-F5344CB8AC3E}">
        <p14:creationId xmlns:p14="http://schemas.microsoft.com/office/powerpoint/2010/main" val="41659136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pPr marL="0" indent="0" algn="ctr">
              <a:buNone/>
            </a:pPr>
            <a:r>
              <a:rPr lang="en-GB" b="1" dirty="0" smtClean="0"/>
              <a:t>A  typical argument has been that neural networks have achieved this success by virtue of their brain-like computation and ability to emulate human learning and human cognition.</a:t>
            </a:r>
          </a:p>
          <a:p>
            <a:pPr marL="0" indent="0" algn="ctr">
              <a:buNone/>
            </a:pPr>
            <a:endParaRPr lang="en-GB" b="1" dirty="0"/>
          </a:p>
          <a:p>
            <a:pPr marL="0" indent="0" algn="ctr">
              <a:buNone/>
            </a:pPr>
            <a:r>
              <a:rPr lang="en-GB" b="1" dirty="0" smtClean="0"/>
              <a:t>However, … </a:t>
            </a:r>
          </a:p>
        </p:txBody>
      </p:sp>
    </p:spTree>
    <p:extLst>
      <p:ext uri="{BB962C8B-B14F-4D97-AF65-F5344CB8AC3E}">
        <p14:creationId xmlns:p14="http://schemas.microsoft.com/office/powerpoint/2010/main" val="7321638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Artificial intelligence vs. Human Intelligence</a:t>
            </a:r>
            <a:endParaRPr lang="en-GB" dirty="0"/>
          </a:p>
        </p:txBody>
      </p:sp>
      <p:sp>
        <p:nvSpPr>
          <p:cNvPr id="3" name="Content Placeholder 2"/>
          <p:cNvSpPr>
            <a:spLocks noGrp="1"/>
          </p:cNvSpPr>
          <p:nvPr>
            <p:ph idx="1"/>
          </p:nvPr>
        </p:nvSpPr>
        <p:spPr/>
        <p:txBody>
          <a:bodyPr/>
          <a:lstStyle/>
          <a:p>
            <a:r>
              <a:rPr lang="en-GB" dirty="0" smtClean="0"/>
              <a:t>Despite performance achievements, these AI systems differ from human intelligence in many ways e.g., </a:t>
            </a:r>
          </a:p>
          <a:p>
            <a:pPr marL="0" indent="0">
              <a:buNone/>
            </a:pPr>
            <a:endParaRPr lang="en-GB" dirty="0" smtClean="0"/>
          </a:p>
          <a:p>
            <a:r>
              <a:rPr lang="en-GB" dirty="0" smtClean="0"/>
              <a:t>What they learn </a:t>
            </a:r>
          </a:p>
          <a:p>
            <a:r>
              <a:rPr lang="en-GB" dirty="0" smtClean="0"/>
              <a:t>How they learn</a:t>
            </a:r>
          </a:p>
        </p:txBody>
      </p:sp>
    </p:spTree>
    <p:extLst>
      <p:ext uri="{BB962C8B-B14F-4D97-AF65-F5344CB8AC3E}">
        <p14:creationId xmlns:p14="http://schemas.microsoft.com/office/powerpoint/2010/main" val="349942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Discussion Intermezzo</a:t>
            </a:r>
            <a:endParaRPr lang="en-GB" dirty="0"/>
          </a:p>
        </p:txBody>
      </p:sp>
      <p:sp>
        <p:nvSpPr>
          <p:cNvPr id="3" name="Content Placeholder 2"/>
          <p:cNvSpPr>
            <a:spLocks noGrp="1"/>
          </p:cNvSpPr>
          <p:nvPr>
            <p:ph idx="1"/>
          </p:nvPr>
        </p:nvSpPr>
        <p:spPr>
          <a:xfrm>
            <a:off x="330200" y="2924944"/>
            <a:ext cx="8489950" cy="3457575"/>
          </a:xfrm>
        </p:spPr>
        <p:txBody>
          <a:bodyPr/>
          <a:lstStyle/>
          <a:p>
            <a:pPr marL="0" indent="0" algn="ctr">
              <a:buNone/>
            </a:pPr>
            <a:r>
              <a:rPr lang="en-GB" b="1" dirty="0" smtClean="0"/>
              <a:t>WHAT ARE THEY MISSING</a:t>
            </a:r>
            <a:r>
              <a:rPr lang="en-GB" b="1" dirty="0"/>
              <a:t>?</a:t>
            </a:r>
            <a:endParaRPr lang="en-GB" b="1" dirty="0" smtClean="0"/>
          </a:p>
        </p:txBody>
      </p:sp>
    </p:spTree>
    <p:extLst>
      <p:ext uri="{BB962C8B-B14F-4D97-AF65-F5344CB8AC3E}">
        <p14:creationId xmlns:p14="http://schemas.microsoft.com/office/powerpoint/2010/main" val="37108257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095" y="802735"/>
            <a:ext cx="8489950" cy="1296988"/>
          </a:xfrm>
        </p:spPr>
        <p:txBody>
          <a:bodyPr/>
          <a:lstStyle/>
          <a:p>
            <a:r>
              <a:rPr lang="en-GB" dirty="0" smtClean="0"/>
              <a:t>Endowing AI with cognitive science &amp; psychology </a:t>
            </a:r>
            <a:endParaRPr lang="en-GB" dirty="0"/>
          </a:p>
        </p:txBody>
      </p:sp>
      <p:sp>
        <p:nvSpPr>
          <p:cNvPr id="3" name="Content Placeholder 2"/>
          <p:cNvSpPr>
            <a:spLocks noGrp="1"/>
          </p:cNvSpPr>
          <p:nvPr>
            <p:ph idx="1"/>
          </p:nvPr>
        </p:nvSpPr>
        <p:spPr/>
        <p:txBody>
          <a:bodyPr/>
          <a:lstStyle/>
          <a:p>
            <a:endParaRPr lang="en-GB" dirty="0"/>
          </a:p>
        </p:txBody>
      </p:sp>
      <p:sp>
        <p:nvSpPr>
          <p:cNvPr id="4" name="Oval 3"/>
          <p:cNvSpPr/>
          <p:nvPr/>
        </p:nvSpPr>
        <p:spPr>
          <a:xfrm>
            <a:off x="3294521" y="3416666"/>
            <a:ext cx="2520280" cy="1361496"/>
          </a:xfrm>
          <a:prstGeom prst="ellipse">
            <a:avLst/>
          </a:prstGeom>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b="1" dirty="0" smtClean="0">
                <a:solidFill>
                  <a:srgbClr val="FF0000"/>
                </a:solidFill>
              </a:rPr>
              <a:t>Neural Networks +</a:t>
            </a:r>
            <a:endParaRPr lang="en-GB" b="1" dirty="0">
              <a:solidFill>
                <a:srgbClr val="FF0000"/>
              </a:solidFill>
            </a:endParaRPr>
          </a:p>
        </p:txBody>
      </p:sp>
      <p:sp>
        <p:nvSpPr>
          <p:cNvPr id="5" name="Oval 4"/>
          <p:cNvSpPr/>
          <p:nvPr/>
        </p:nvSpPr>
        <p:spPr>
          <a:xfrm>
            <a:off x="359691" y="2240223"/>
            <a:ext cx="2880320" cy="936104"/>
          </a:xfrm>
          <a:prstGeom prst="ellipse">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2000" dirty="0" smtClean="0">
                <a:solidFill>
                  <a:srgbClr val="FF0000"/>
                </a:solidFill>
              </a:rPr>
              <a:t>Intuitive physics</a:t>
            </a:r>
            <a:endParaRPr lang="en-GB" sz="2000" dirty="0">
              <a:solidFill>
                <a:srgbClr val="FF0000"/>
              </a:solidFill>
            </a:endParaRPr>
          </a:p>
        </p:txBody>
      </p:sp>
      <p:sp>
        <p:nvSpPr>
          <p:cNvPr id="6" name="Oval 5"/>
          <p:cNvSpPr/>
          <p:nvPr/>
        </p:nvSpPr>
        <p:spPr>
          <a:xfrm>
            <a:off x="5364088" y="2194995"/>
            <a:ext cx="2880320" cy="936104"/>
          </a:xfrm>
          <a:prstGeom prst="ellipse">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2000" dirty="0" smtClean="0">
                <a:solidFill>
                  <a:srgbClr val="FF0000"/>
                </a:solidFill>
              </a:rPr>
              <a:t>Theory of mind</a:t>
            </a:r>
            <a:endParaRPr lang="en-GB" sz="2000" dirty="0">
              <a:solidFill>
                <a:srgbClr val="FF0000"/>
              </a:solidFill>
            </a:endParaRPr>
          </a:p>
        </p:txBody>
      </p:sp>
      <p:sp>
        <p:nvSpPr>
          <p:cNvPr id="7" name="Oval 6"/>
          <p:cNvSpPr/>
          <p:nvPr/>
        </p:nvSpPr>
        <p:spPr>
          <a:xfrm>
            <a:off x="5604400" y="4371219"/>
            <a:ext cx="2880320" cy="936104"/>
          </a:xfrm>
          <a:prstGeom prst="ellipse">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2000" dirty="0" smtClean="0">
                <a:solidFill>
                  <a:srgbClr val="FF0000"/>
                </a:solidFill>
              </a:rPr>
              <a:t>Causal reasoning</a:t>
            </a:r>
            <a:endParaRPr lang="en-GB" sz="2000" dirty="0">
              <a:solidFill>
                <a:srgbClr val="FF0000"/>
              </a:solidFill>
            </a:endParaRPr>
          </a:p>
        </p:txBody>
      </p:sp>
      <p:sp>
        <p:nvSpPr>
          <p:cNvPr id="8" name="Oval 7"/>
          <p:cNvSpPr/>
          <p:nvPr/>
        </p:nvSpPr>
        <p:spPr>
          <a:xfrm>
            <a:off x="3256910" y="5531781"/>
            <a:ext cx="2880320" cy="936104"/>
          </a:xfrm>
          <a:prstGeom prst="ellipse">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2000" dirty="0" smtClean="0">
                <a:solidFill>
                  <a:srgbClr val="FF0000"/>
                </a:solidFill>
              </a:rPr>
              <a:t>Inductive biases</a:t>
            </a:r>
            <a:endParaRPr lang="en-GB" sz="2000" dirty="0">
              <a:solidFill>
                <a:srgbClr val="FF0000"/>
              </a:solidFill>
            </a:endParaRPr>
          </a:p>
        </p:txBody>
      </p:sp>
      <p:sp>
        <p:nvSpPr>
          <p:cNvPr id="9" name="Oval 8"/>
          <p:cNvSpPr/>
          <p:nvPr/>
        </p:nvSpPr>
        <p:spPr>
          <a:xfrm>
            <a:off x="5629231" y="5826096"/>
            <a:ext cx="2880320" cy="936104"/>
          </a:xfrm>
          <a:prstGeom prst="ellipse">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2000" dirty="0" smtClean="0">
                <a:solidFill>
                  <a:srgbClr val="FF0000"/>
                </a:solidFill>
              </a:rPr>
              <a:t>More structure</a:t>
            </a:r>
            <a:endParaRPr lang="en-GB" sz="2000" dirty="0">
              <a:solidFill>
                <a:srgbClr val="FF0000"/>
              </a:solidFill>
            </a:endParaRPr>
          </a:p>
        </p:txBody>
      </p:sp>
      <p:sp>
        <p:nvSpPr>
          <p:cNvPr id="10" name="Oval 9"/>
          <p:cNvSpPr/>
          <p:nvPr/>
        </p:nvSpPr>
        <p:spPr>
          <a:xfrm>
            <a:off x="25224" y="3839152"/>
            <a:ext cx="3320897" cy="1727519"/>
          </a:xfrm>
          <a:prstGeom prst="ellipse">
            <a:avLst/>
          </a:prstGeom>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2000" dirty="0" smtClean="0">
                <a:solidFill>
                  <a:srgbClr val="FF0000"/>
                </a:solidFill>
              </a:rPr>
              <a:t>Discovery of new mental models = Learning-to-learn</a:t>
            </a:r>
            <a:endParaRPr lang="en-GB" sz="2000" dirty="0">
              <a:solidFill>
                <a:srgbClr val="FF0000"/>
              </a:solidFill>
            </a:endParaRPr>
          </a:p>
        </p:txBody>
      </p:sp>
    </p:spTree>
    <p:extLst>
      <p:ext uri="{BB962C8B-B14F-4D97-AF65-F5344CB8AC3E}">
        <p14:creationId xmlns:p14="http://schemas.microsoft.com/office/powerpoint/2010/main" val="285546596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66" y="836712"/>
            <a:ext cx="9282360" cy="1296988"/>
          </a:xfrm>
        </p:spPr>
        <p:txBody>
          <a:bodyPr/>
          <a:lstStyle/>
          <a:p>
            <a:r>
              <a:rPr lang="en-GB" dirty="0" smtClean="0"/>
              <a:t>Endowing neural networks with cognitive science </a:t>
            </a:r>
            <a:endParaRPr lang="en-GB" dirty="0"/>
          </a:p>
        </p:txBody>
      </p:sp>
      <p:sp>
        <p:nvSpPr>
          <p:cNvPr id="3" name="Content Placeholder 2"/>
          <p:cNvSpPr>
            <a:spLocks noGrp="1"/>
          </p:cNvSpPr>
          <p:nvPr>
            <p:ph idx="1"/>
          </p:nvPr>
        </p:nvSpPr>
        <p:spPr/>
        <p:txBody>
          <a:bodyPr/>
          <a:lstStyle/>
          <a:p>
            <a:r>
              <a:rPr lang="en-GB" sz="2400" b="1" dirty="0" smtClean="0"/>
              <a:t>Argument (Lake et al., </a:t>
            </a:r>
            <a:r>
              <a:rPr lang="en-GB" sz="2400" b="1" i="1" dirty="0" smtClean="0"/>
              <a:t>in press</a:t>
            </a:r>
            <a:r>
              <a:rPr lang="en-GB" sz="2400" b="1" dirty="0" smtClean="0"/>
              <a:t>): </a:t>
            </a:r>
            <a:r>
              <a:rPr lang="en-GB" sz="2400" dirty="0" smtClean="0"/>
              <a:t>As long as natural intelligence remains the best example of intelligence, we believe that the project of </a:t>
            </a:r>
            <a:r>
              <a:rPr lang="en-GB" sz="2400" b="1" dirty="0" smtClean="0"/>
              <a:t>reverse-engineering </a:t>
            </a:r>
            <a:r>
              <a:rPr lang="en-GB" sz="2400" dirty="0" smtClean="0"/>
              <a:t>the human solutions to difficult computational problems will continue to inform and advance AI.</a:t>
            </a:r>
            <a:endParaRPr lang="en-GB" sz="2400" dirty="0"/>
          </a:p>
        </p:txBody>
      </p:sp>
      <p:sp>
        <p:nvSpPr>
          <p:cNvPr id="4" name="TextBox 3"/>
          <p:cNvSpPr txBox="1"/>
          <p:nvPr/>
        </p:nvSpPr>
        <p:spPr>
          <a:xfrm>
            <a:off x="648072" y="5448126"/>
            <a:ext cx="8244408" cy="1077218"/>
          </a:xfrm>
          <a:prstGeom prst="rect">
            <a:avLst/>
          </a:prstGeom>
          <a:noFill/>
        </p:spPr>
        <p:txBody>
          <a:bodyPr wrap="square" rtlCol="0">
            <a:spAutoFit/>
          </a:bodyPr>
          <a:lstStyle/>
          <a:p>
            <a:r>
              <a:rPr lang="en-GB" sz="2800" b="1" dirty="0" smtClean="0">
                <a:solidFill>
                  <a:srgbClr val="FF0000"/>
                </a:solidFill>
              </a:rPr>
              <a:t>!</a:t>
            </a:r>
            <a:r>
              <a:rPr lang="en-GB" dirty="0" smtClean="0"/>
              <a:t> Important Distinction: Of course not all AI is built for the purpose of taking neural inspiration and make claims of cognitive and neural plausibility. (e.g., the Automated Statistician)</a:t>
            </a:r>
            <a:endParaRPr lang="en-GB" dirty="0"/>
          </a:p>
        </p:txBody>
      </p:sp>
    </p:spTree>
    <p:extLst>
      <p:ext uri="{BB962C8B-B14F-4D97-AF65-F5344CB8AC3E}">
        <p14:creationId xmlns:p14="http://schemas.microsoft.com/office/powerpoint/2010/main" val="173518240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908720"/>
            <a:ext cx="9282360" cy="1296988"/>
          </a:xfrm>
        </p:spPr>
        <p:txBody>
          <a:bodyPr/>
          <a:lstStyle/>
          <a:p>
            <a:r>
              <a:rPr lang="en-GB" dirty="0" smtClean="0"/>
              <a:t>Building human-like learning and thinking machines</a:t>
            </a:r>
            <a:endParaRPr lang="en-GB" dirty="0"/>
          </a:p>
        </p:txBody>
      </p:sp>
      <p:sp>
        <p:nvSpPr>
          <p:cNvPr id="3" name="Content Placeholder 2"/>
          <p:cNvSpPr>
            <a:spLocks noGrp="1"/>
          </p:cNvSpPr>
          <p:nvPr>
            <p:ph idx="1"/>
          </p:nvPr>
        </p:nvSpPr>
        <p:spPr>
          <a:xfrm>
            <a:off x="330200" y="2708275"/>
            <a:ext cx="7266136" cy="3457575"/>
          </a:xfrm>
        </p:spPr>
        <p:txBody>
          <a:bodyPr/>
          <a:lstStyle/>
          <a:p>
            <a:pPr marL="0" indent="0">
              <a:buNone/>
            </a:pPr>
            <a:r>
              <a:rPr lang="en-GB" sz="2000" u="sng" dirty="0" smtClean="0"/>
              <a:t>Lake, Ullman, </a:t>
            </a:r>
            <a:r>
              <a:rPr lang="en-GB" sz="2000" u="sng" dirty="0" err="1" smtClean="0"/>
              <a:t>Tenenbaum</a:t>
            </a:r>
            <a:r>
              <a:rPr lang="en-GB" sz="2000" u="sng" dirty="0" smtClean="0"/>
              <a:t> &amp; </a:t>
            </a:r>
            <a:r>
              <a:rPr lang="en-GB" sz="2000" u="sng" dirty="0" err="1" smtClean="0"/>
              <a:t>Gershman</a:t>
            </a:r>
            <a:r>
              <a:rPr lang="en-GB" sz="2000" u="sng" dirty="0" smtClean="0"/>
              <a:t> (2017):</a:t>
            </a:r>
          </a:p>
          <a:p>
            <a:pPr marL="457200" indent="-457200">
              <a:buFont typeface="+mj-lt"/>
              <a:buAutoNum type="arabicPeriod"/>
            </a:pPr>
            <a:r>
              <a:rPr lang="en-GB" sz="2400" dirty="0" smtClean="0"/>
              <a:t>Developmental ingredient: </a:t>
            </a:r>
            <a:r>
              <a:rPr lang="en-GB" sz="2400" b="1" dirty="0" smtClean="0"/>
              <a:t>intuitive physics</a:t>
            </a:r>
          </a:p>
          <a:p>
            <a:pPr marL="457200" indent="-457200">
              <a:buFont typeface="+mj-lt"/>
              <a:buAutoNum type="arabicPeriod"/>
            </a:pPr>
            <a:r>
              <a:rPr lang="en-GB" sz="2400" dirty="0"/>
              <a:t>Developmental </a:t>
            </a:r>
            <a:r>
              <a:rPr lang="en-GB" sz="2400" dirty="0" smtClean="0"/>
              <a:t>ingredient: </a:t>
            </a:r>
            <a:r>
              <a:rPr lang="en-GB" sz="2400" b="1" dirty="0" smtClean="0"/>
              <a:t>intuitive psychology</a:t>
            </a:r>
          </a:p>
          <a:p>
            <a:pPr marL="457200" indent="-457200">
              <a:buFont typeface="+mj-lt"/>
              <a:buAutoNum type="arabicPeriod"/>
            </a:pPr>
            <a:r>
              <a:rPr lang="en-GB" sz="2400" dirty="0" smtClean="0"/>
              <a:t>Learning ingredient: </a:t>
            </a:r>
            <a:r>
              <a:rPr lang="en-GB" sz="2400" i="1" dirty="0" smtClean="0"/>
              <a:t>model building </a:t>
            </a:r>
            <a:r>
              <a:rPr lang="en-GB" sz="2400" dirty="0" smtClean="0"/>
              <a:t>(</a:t>
            </a:r>
            <a:r>
              <a:rPr lang="en-GB" sz="2400" b="1" dirty="0" smtClean="0"/>
              <a:t>causal</a:t>
            </a:r>
            <a:r>
              <a:rPr lang="en-GB" sz="2400" dirty="0" smtClean="0"/>
              <a:t> models)</a:t>
            </a:r>
          </a:p>
          <a:p>
            <a:pPr marL="457200" indent="-457200">
              <a:buFont typeface="+mj-lt"/>
              <a:buAutoNum type="arabicPeriod"/>
            </a:pPr>
            <a:r>
              <a:rPr lang="en-GB" sz="2400" dirty="0" smtClean="0"/>
              <a:t>Learning ingredient: </a:t>
            </a:r>
            <a:r>
              <a:rPr lang="en-GB" sz="2400" b="1" dirty="0" smtClean="0"/>
              <a:t>compositionality</a:t>
            </a:r>
          </a:p>
          <a:p>
            <a:pPr marL="457200" indent="-457200">
              <a:buFont typeface="+mj-lt"/>
              <a:buAutoNum type="arabicPeriod"/>
            </a:pPr>
            <a:r>
              <a:rPr lang="en-GB" sz="2400" dirty="0"/>
              <a:t>Learning ingredient: </a:t>
            </a:r>
            <a:r>
              <a:rPr lang="en-GB" sz="2400" b="1" dirty="0" smtClean="0"/>
              <a:t>learning-to-learn</a:t>
            </a:r>
            <a:endParaRPr lang="en-GB" sz="2400" b="1" dirty="0"/>
          </a:p>
          <a:p>
            <a:pPr marL="457200" indent="-457200">
              <a:buFont typeface="+mj-lt"/>
              <a:buAutoNum type="arabicPeriod"/>
            </a:pPr>
            <a:r>
              <a:rPr lang="en-GB" sz="2400" dirty="0"/>
              <a:t>Learning ingredient: </a:t>
            </a:r>
            <a:r>
              <a:rPr lang="en-GB" sz="2400" b="1" dirty="0"/>
              <a:t>s</a:t>
            </a:r>
            <a:r>
              <a:rPr lang="en-GB" sz="2400" b="1" dirty="0" smtClean="0"/>
              <a:t>peed</a:t>
            </a:r>
            <a:r>
              <a:rPr lang="en-GB" sz="2400" dirty="0" smtClean="0"/>
              <a:t>                               </a:t>
            </a:r>
            <a:r>
              <a:rPr lang="en-GB" sz="1800" dirty="0" smtClean="0"/>
              <a:t>(our minds are able to build rich models instantly)</a:t>
            </a:r>
            <a:endParaRPr lang="en-GB" sz="1800" dirty="0"/>
          </a:p>
          <a:p>
            <a:pPr marL="457200" indent="-457200">
              <a:buFont typeface="+mj-lt"/>
              <a:buAutoNum type="arabicPeriod"/>
            </a:pPr>
            <a:endParaRPr lang="en-GB" sz="2400" dirty="0" smtClean="0"/>
          </a:p>
          <a:p>
            <a:pPr marL="0" indent="0">
              <a:buNone/>
            </a:pPr>
            <a:endParaRPr lang="en-GB" sz="2400" dirty="0" smtClean="0"/>
          </a:p>
          <a:p>
            <a:pPr marL="457200" indent="-457200">
              <a:buFont typeface="+mj-lt"/>
              <a:buAutoNum type="arabicPeriod"/>
            </a:pPr>
            <a:endParaRPr lang="en-GB" sz="2400" dirty="0" smtClean="0"/>
          </a:p>
          <a:p>
            <a:pPr marL="457200" indent="-457200">
              <a:buFont typeface="+mj-lt"/>
              <a:buAutoNum type="arabicPeriod"/>
            </a:pPr>
            <a:endParaRPr lang="en-GB" sz="2400" dirty="0"/>
          </a:p>
        </p:txBody>
      </p:sp>
      <p:sp>
        <p:nvSpPr>
          <p:cNvPr id="4" name="Right Brace 3"/>
          <p:cNvSpPr/>
          <p:nvPr/>
        </p:nvSpPr>
        <p:spPr>
          <a:xfrm>
            <a:off x="7344308" y="3140968"/>
            <a:ext cx="468052" cy="3456384"/>
          </a:xfrm>
          <a:prstGeom prst="rightBrace">
            <a:avLst/>
          </a:prstGeom>
          <a:ln w="28575"/>
        </p:spPr>
        <p:style>
          <a:lnRef idx="1">
            <a:schemeClr val="accent4"/>
          </a:lnRef>
          <a:fillRef idx="0">
            <a:schemeClr val="accent4"/>
          </a:fillRef>
          <a:effectRef idx="0">
            <a:schemeClr val="accent4"/>
          </a:effectRef>
          <a:fontRef idx="minor">
            <a:schemeClr val="tx1"/>
          </a:fontRef>
        </p:style>
        <p:txBody>
          <a:bodyPr rtlCol="0" anchor="ctr"/>
          <a:lstStyle/>
          <a:p>
            <a:pPr algn="ctr"/>
            <a:endParaRPr lang="en-GB"/>
          </a:p>
        </p:txBody>
      </p:sp>
      <p:sp>
        <p:nvSpPr>
          <p:cNvPr id="5" name="TextBox 4"/>
          <p:cNvSpPr txBox="1"/>
          <p:nvPr/>
        </p:nvSpPr>
        <p:spPr>
          <a:xfrm>
            <a:off x="7726846" y="3978930"/>
            <a:ext cx="1669690" cy="1754326"/>
          </a:xfrm>
          <a:prstGeom prst="rect">
            <a:avLst/>
          </a:prstGeom>
          <a:noFill/>
        </p:spPr>
        <p:txBody>
          <a:bodyPr wrap="square" rtlCol="0">
            <a:spAutoFit/>
          </a:bodyPr>
          <a:lstStyle/>
          <a:p>
            <a:pPr>
              <a:lnSpc>
                <a:spcPct val="150000"/>
              </a:lnSpc>
            </a:pPr>
            <a:r>
              <a:rPr lang="en-GB" b="1" dirty="0" smtClean="0"/>
              <a:t>Core ingredients of human intelligence</a:t>
            </a:r>
            <a:endParaRPr lang="en-GB" b="1" dirty="0"/>
          </a:p>
        </p:txBody>
      </p:sp>
    </p:spTree>
    <p:extLst>
      <p:ext uri="{BB962C8B-B14F-4D97-AF65-F5344CB8AC3E}">
        <p14:creationId xmlns:p14="http://schemas.microsoft.com/office/powerpoint/2010/main" val="27883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focus on development?</a:t>
            </a:r>
            <a:br>
              <a:rPr lang="en-US" dirty="0"/>
            </a:br>
            <a:endParaRPr lang="en-US" dirty="0"/>
          </a:p>
        </p:txBody>
      </p:sp>
      <p:sp>
        <p:nvSpPr>
          <p:cNvPr id="3" name="Content Placeholder 2"/>
          <p:cNvSpPr>
            <a:spLocks noGrp="1"/>
          </p:cNvSpPr>
          <p:nvPr>
            <p:ph idx="1"/>
          </p:nvPr>
        </p:nvSpPr>
        <p:spPr>
          <a:xfrm>
            <a:off x="330200" y="2348881"/>
            <a:ext cx="8489950" cy="3816970"/>
          </a:xfrm>
        </p:spPr>
        <p:txBody>
          <a:bodyPr/>
          <a:lstStyle/>
          <a:p>
            <a:r>
              <a:rPr lang="en-US" sz="2400" dirty="0"/>
              <a:t>“If an ingredient is present early in development, it is certainly active and available well before a child or adult would attempt to learn the types of tasks discussed here. Thus is true regardless of whether the early-present ingredient itself is learned form experience or innately present</a:t>
            </a:r>
            <a:r>
              <a:rPr lang="en-US" sz="2400" dirty="0" smtClean="0"/>
              <a:t>.” </a:t>
            </a:r>
            <a:r>
              <a:rPr lang="en-US" sz="2000" dirty="0" smtClean="0"/>
              <a:t>(Lake et al., </a:t>
            </a:r>
            <a:r>
              <a:rPr lang="en-US" sz="2000" i="1" dirty="0" smtClean="0"/>
              <a:t>in press</a:t>
            </a:r>
            <a:r>
              <a:rPr lang="en-US" sz="2000" dirty="0" smtClean="0"/>
              <a:t>)</a:t>
            </a:r>
          </a:p>
          <a:p>
            <a:endParaRPr lang="en-US" sz="2400" dirty="0"/>
          </a:p>
          <a:p>
            <a:r>
              <a:rPr lang="en-US" sz="2400" dirty="0"/>
              <a:t>The earlier an ingredient is present, the more likely it is to be </a:t>
            </a:r>
            <a:r>
              <a:rPr lang="en-US" sz="2400" u="sng" dirty="0"/>
              <a:t>foundational to later development and learning</a:t>
            </a:r>
            <a:r>
              <a:rPr lang="en-US" sz="2400" dirty="0"/>
              <a:t>.</a:t>
            </a:r>
          </a:p>
          <a:p>
            <a:endParaRPr lang="en-US" dirty="0"/>
          </a:p>
        </p:txBody>
      </p:sp>
    </p:spTree>
    <p:extLst>
      <p:ext uri="{BB962C8B-B14F-4D97-AF65-F5344CB8AC3E}">
        <p14:creationId xmlns:p14="http://schemas.microsoft.com/office/powerpoint/2010/main" val="11392217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908720"/>
            <a:ext cx="9282360" cy="1296988"/>
          </a:xfrm>
        </p:spPr>
        <p:txBody>
          <a:bodyPr/>
          <a:lstStyle/>
          <a:p>
            <a:r>
              <a:rPr lang="en-GB" dirty="0" smtClean="0"/>
              <a:t>Building human-like learning and thinking machines</a:t>
            </a:r>
            <a:endParaRPr lang="en-GB" dirty="0"/>
          </a:p>
        </p:txBody>
      </p:sp>
      <p:sp>
        <p:nvSpPr>
          <p:cNvPr id="3" name="Content Placeholder 2"/>
          <p:cNvSpPr>
            <a:spLocks noGrp="1"/>
          </p:cNvSpPr>
          <p:nvPr>
            <p:ph idx="1"/>
          </p:nvPr>
        </p:nvSpPr>
        <p:spPr>
          <a:xfrm>
            <a:off x="395536" y="1988840"/>
            <a:ext cx="7266136" cy="3889623"/>
          </a:xfrm>
        </p:spPr>
        <p:txBody>
          <a:bodyPr/>
          <a:lstStyle/>
          <a:p>
            <a:pPr marL="0" indent="0" algn="ctr">
              <a:buNone/>
            </a:pPr>
            <a:r>
              <a:rPr lang="en-GB" sz="2400" u="sng" dirty="0" smtClean="0"/>
              <a:t>An Important Distinction: </a:t>
            </a:r>
          </a:p>
          <a:p>
            <a:pPr marL="457200" indent="-457200" algn="ctr">
              <a:buFont typeface="+mj-lt"/>
              <a:buAutoNum type="arabicPeriod"/>
            </a:pPr>
            <a:endParaRPr lang="en-GB" sz="2400" dirty="0" smtClean="0"/>
          </a:p>
          <a:p>
            <a:pPr marL="0" indent="0" algn="ctr">
              <a:buNone/>
            </a:pPr>
            <a:endParaRPr lang="en-GB" sz="2400" dirty="0" smtClean="0"/>
          </a:p>
          <a:p>
            <a:pPr marL="457200" indent="-457200" algn="ctr">
              <a:buFont typeface="+mj-lt"/>
              <a:buAutoNum type="arabicPeriod"/>
            </a:pPr>
            <a:endParaRPr lang="en-GB" sz="2400" dirty="0" smtClean="0"/>
          </a:p>
          <a:p>
            <a:pPr marL="457200" indent="-457200" algn="ctr">
              <a:buFont typeface="+mj-lt"/>
              <a:buAutoNum type="arabicPeriod"/>
            </a:pPr>
            <a:endParaRPr lang="en-GB" sz="2400" dirty="0"/>
          </a:p>
        </p:txBody>
      </p:sp>
      <p:graphicFrame>
        <p:nvGraphicFramePr>
          <p:cNvPr id="6" name="Table 5"/>
          <p:cNvGraphicFramePr>
            <a:graphicFrameLocks noGrp="1"/>
          </p:cNvGraphicFramePr>
          <p:nvPr>
            <p:extLst>
              <p:ext uri="{D42A27DB-BD31-4B8C-83A1-F6EECF244321}">
                <p14:modId xmlns:p14="http://schemas.microsoft.com/office/powerpoint/2010/main" val="951149795"/>
              </p:ext>
            </p:extLst>
          </p:nvPr>
        </p:nvGraphicFramePr>
        <p:xfrm>
          <a:off x="395536" y="3017429"/>
          <a:ext cx="8016552" cy="2148931"/>
        </p:xfrm>
        <a:graphic>
          <a:graphicData uri="http://schemas.openxmlformats.org/drawingml/2006/table">
            <a:tbl>
              <a:tblPr firstRow="1" bandRow="1">
                <a:tableStyleId>{F5AB1C69-6EDB-4FF4-983F-18BD219EF322}</a:tableStyleId>
              </a:tblPr>
              <a:tblGrid>
                <a:gridCol w="4008276"/>
                <a:gridCol w="4008276"/>
              </a:tblGrid>
              <a:tr h="411571">
                <a:tc>
                  <a:txBody>
                    <a:bodyPr/>
                    <a:lstStyle/>
                    <a:p>
                      <a:r>
                        <a:rPr lang="en-GB" sz="1800" b="1" cap="none" spc="0" dirty="0" smtClean="0">
                          <a:ln>
                            <a:noFill/>
                          </a:ln>
                          <a:solidFill>
                            <a:schemeClr val="tx1"/>
                          </a:solidFill>
                          <a:effectLst/>
                        </a:rPr>
                        <a:t>Generic neural networks </a:t>
                      </a:r>
                      <a:endParaRPr lang="en-GB" sz="1800" b="1"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b="1" cap="none" spc="0" dirty="0" smtClean="0">
                          <a:ln>
                            <a:noFill/>
                          </a:ln>
                          <a:solidFill>
                            <a:schemeClr val="tx1"/>
                          </a:solidFill>
                          <a:effectLst/>
                        </a:rPr>
                        <a:t>Human learning</a:t>
                      </a:r>
                      <a:r>
                        <a:rPr lang="en-GB" sz="1800" b="1" cap="none" spc="0" baseline="0" dirty="0" smtClean="0">
                          <a:ln>
                            <a:noFill/>
                          </a:ln>
                          <a:solidFill>
                            <a:schemeClr val="tx1"/>
                          </a:solidFill>
                          <a:effectLst/>
                        </a:rPr>
                        <a:t> mechanisms</a:t>
                      </a:r>
                      <a:endParaRPr lang="en-GB" sz="1800" b="1"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556060">
                <a:tc>
                  <a:txBody>
                    <a:bodyPr/>
                    <a:lstStyle/>
                    <a:p>
                      <a:pPr marL="285750" indent="-285750">
                        <a:buFont typeface="Arial" panose="020B0604020202020204" pitchFamily="34" charset="0"/>
                        <a:buChar char="•"/>
                      </a:pPr>
                      <a:r>
                        <a:rPr lang="en-GB" sz="1800" dirty="0" smtClean="0"/>
                        <a:t>aimed at pattern recognition</a:t>
                      </a:r>
                      <a:r>
                        <a:rPr lang="en-GB" sz="1800" baseline="0" dirty="0" smtClean="0"/>
                        <a:t> </a:t>
                      </a:r>
                    </a:p>
                    <a:p>
                      <a:pPr marL="285750" indent="-285750">
                        <a:buFont typeface="Arial" panose="020B0604020202020204" pitchFamily="34" charset="0"/>
                        <a:buChar char="•"/>
                      </a:pPr>
                      <a:r>
                        <a:rPr lang="en-GB" sz="1800" b="0" baseline="0" dirty="0" smtClean="0">
                          <a:ln>
                            <a:solidFill>
                              <a:sysClr val="windowText" lastClr="000000"/>
                            </a:solidFill>
                          </a:ln>
                        </a:rPr>
                        <a:t>Not aimed at model building</a:t>
                      </a:r>
                    </a:p>
                    <a:p>
                      <a:pPr marL="285750" indent="-285750">
                        <a:buFont typeface="Arial" panose="020B0604020202020204" pitchFamily="34" charset="0"/>
                        <a:buChar char="•"/>
                      </a:pPr>
                      <a:r>
                        <a:rPr lang="en-GB" sz="1800" b="0" baseline="0" dirty="0" smtClean="0">
                          <a:ln>
                            <a:solidFill>
                              <a:sysClr val="windowText" lastClr="000000"/>
                            </a:solidFill>
                          </a:ln>
                        </a:rPr>
                        <a:t>Don’t know how to draw inferences</a:t>
                      </a:r>
                    </a:p>
                    <a:p>
                      <a:pPr marL="285750" indent="-285750">
                        <a:buFont typeface="Arial" panose="020B0604020202020204" pitchFamily="34" charset="0"/>
                        <a:buChar char="•"/>
                      </a:pPr>
                      <a:r>
                        <a:rPr lang="en-GB" sz="1800" baseline="0" dirty="0" smtClean="0">
                          <a:ln>
                            <a:solidFill>
                              <a:sysClr val="windowText" lastClr="000000"/>
                            </a:solidFill>
                          </a:ln>
                        </a:rPr>
                        <a:t>“model-free”</a:t>
                      </a:r>
                      <a:endParaRPr lang="en-GB" dirty="0">
                        <a:ln>
                          <a:solidFill>
                            <a:sysClr val="windowText" lastClr="000000"/>
                          </a:solidFill>
                        </a:l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GB" dirty="0" smtClean="0">
                          <a:ln>
                            <a:solidFill>
                              <a:sysClr val="windowText" lastClr="000000"/>
                            </a:solidFill>
                          </a:ln>
                        </a:rPr>
                        <a:t>aimed</a:t>
                      </a:r>
                      <a:r>
                        <a:rPr lang="en-GB" baseline="0" dirty="0" smtClean="0">
                          <a:ln>
                            <a:solidFill>
                              <a:sysClr val="windowText" lastClr="000000"/>
                            </a:solidFill>
                          </a:ln>
                        </a:rPr>
                        <a:t> at r</a:t>
                      </a:r>
                      <a:r>
                        <a:rPr lang="en-GB" dirty="0" smtClean="0">
                          <a:ln>
                            <a:solidFill>
                              <a:sysClr val="windowText" lastClr="000000"/>
                            </a:solidFill>
                          </a:ln>
                        </a:rPr>
                        <a:t>ich</a:t>
                      </a:r>
                      <a:r>
                        <a:rPr lang="en-GB" baseline="0" dirty="0" smtClean="0">
                          <a:ln>
                            <a:solidFill>
                              <a:sysClr val="windowText" lastClr="000000"/>
                            </a:solidFill>
                          </a:ln>
                        </a:rPr>
                        <a:t> model-building </a:t>
                      </a:r>
                    </a:p>
                    <a:p>
                      <a:pPr marL="457200" lvl="1" indent="0">
                        <a:buFont typeface="Arial" panose="020B0604020202020204" pitchFamily="34" charset="0"/>
                        <a:buNone/>
                      </a:pPr>
                      <a:r>
                        <a:rPr lang="en-GB" baseline="0" dirty="0" smtClean="0">
                          <a:ln>
                            <a:solidFill>
                              <a:sysClr val="windowText" lastClr="000000"/>
                            </a:solidFill>
                          </a:ln>
                        </a:rPr>
                        <a:t>1. Learn causal model of the task</a:t>
                      </a:r>
                    </a:p>
                    <a:p>
                      <a:pPr marL="457200" lvl="1" indent="0">
                        <a:buFont typeface="Arial" panose="020B0604020202020204" pitchFamily="34" charset="0"/>
                        <a:buNone/>
                      </a:pPr>
                      <a:r>
                        <a:rPr lang="en-GB" baseline="0" dirty="0" smtClean="0">
                          <a:ln>
                            <a:solidFill>
                              <a:sysClr val="windowText" lastClr="000000"/>
                            </a:solidFill>
                          </a:ln>
                        </a:rPr>
                        <a:t>2. Then use model to plan action sequences</a:t>
                      </a:r>
                    </a:p>
                    <a:p>
                      <a:pPr marL="285750" indent="-285750">
                        <a:buFont typeface="Arial" charset="0"/>
                        <a:buChar char="•"/>
                      </a:pPr>
                      <a:r>
                        <a:rPr lang="en-GB" baseline="0" dirty="0" smtClean="0">
                          <a:ln>
                            <a:solidFill>
                              <a:sysClr val="windowText" lastClr="000000"/>
                            </a:solidFill>
                          </a:ln>
                        </a:rPr>
                        <a:t>Know how to draw inferences</a:t>
                      </a:r>
                    </a:p>
                    <a:p>
                      <a:pPr marL="285750" indent="-285750">
                        <a:buFont typeface="Arial" panose="020B0604020202020204" pitchFamily="34" charset="0"/>
                        <a:buChar char="•"/>
                      </a:pPr>
                      <a:r>
                        <a:rPr lang="en-GB" baseline="0" dirty="0" smtClean="0">
                          <a:ln>
                            <a:solidFill>
                              <a:sysClr val="windowText" lastClr="000000"/>
                            </a:solidFill>
                          </a:ln>
                        </a:rPr>
                        <a:t>“model-based”</a:t>
                      </a:r>
                      <a:endParaRPr lang="en-GB" dirty="0">
                        <a:ln>
                          <a:solidFill>
                            <a:sysClr val="windowText" lastClr="000000"/>
                          </a:solidFill>
                        </a:l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Curved Down Arrow 6"/>
          <p:cNvSpPr/>
          <p:nvPr/>
        </p:nvSpPr>
        <p:spPr>
          <a:xfrm rot="10800000">
            <a:off x="2483768" y="5555513"/>
            <a:ext cx="3384376" cy="84513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 name="TextBox 7"/>
          <p:cNvSpPr txBox="1"/>
          <p:nvPr/>
        </p:nvSpPr>
        <p:spPr>
          <a:xfrm>
            <a:off x="3675565" y="5912944"/>
            <a:ext cx="1456494" cy="369332"/>
          </a:xfrm>
          <a:prstGeom prst="rect">
            <a:avLst/>
          </a:prstGeom>
          <a:noFill/>
        </p:spPr>
        <p:txBody>
          <a:bodyPr wrap="square" rtlCol="0">
            <a:spAutoFit/>
          </a:bodyPr>
          <a:lstStyle/>
          <a:p>
            <a:r>
              <a:rPr lang="en-GB" dirty="0" smtClean="0"/>
              <a:t>Integrate</a:t>
            </a:r>
            <a:endParaRPr lang="en-GB" dirty="0"/>
          </a:p>
        </p:txBody>
      </p:sp>
    </p:spTree>
    <p:extLst>
      <p:ext uri="{BB962C8B-B14F-4D97-AF65-F5344CB8AC3E}">
        <p14:creationId xmlns:p14="http://schemas.microsoft.com/office/powerpoint/2010/main" val="10660421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COURSE OVERVIEW</a:t>
            </a:r>
            <a:endParaRPr lang="en-GB" dirty="0"/>
          </a:p>
        </p:txBody>
      </p:sp>
      <p:sp>
        <p:nvSpPr>
          <p:cNvPr id="3" name="Content Placeholder 2"/>
          <p:cNvSpPr>
            <a:spLocks noGrp="1"/>
          </p:cNvSpPr>
          <p:nvPr>
            <p:ph idx="1"/>
          </p:nvPr>
        </p:nvSpPr>
        <p:spPr>
          <a:xfrm>
            <a:off x="324222" y="1689296"/>
            <a:ext cx="8723599" cy="3888432"/>
          </a:xfrm>
        </p:spPr>
        <p:txBody>
          <a:bodyPr/>
          <a:lstStyle/>
          <a:p>
            <a:endParaRPr lang="en-GB" sz="1800" b="1" dirty="0"/>
          </a:p>
          <a:p>
            <a:r>
              <a:rPr lang="en-GB" sz="1800" dirty="0"/>
              <a:t>16/01/2016 – Paula Parpart: </a:t>
            </a:r>
            <a:r>
              <a:rPr lang="en-GB" sz="1800" b="1" dirty="0" smtClean="0"/>
              <a:t>(Bayesian) </a:t>
            </a:r>
            <a:r>
              <a:rPr lang="en-GB" sz="1800" dirty="0" smtClean="0"/>
              <a:t>Computational </a:t>
            </a:r>
            <a:r>
              <a:rPr lang="en-GB" sz="1800" dirty="0"/>
              <a:t>Models of Cognition </a:t>
            </a:r>
          </a:p>
          <a:p>
            <a:r>
              <a:rPr lang="en-GB" sz="1800" dirty="0"/>
              <a:t>23/01/2016 – Maarten </a:t>
            </a:r>
            <a:r>
              <a:rPr lang="en-GB" sz="1800" dirty="0" err="1"/>
              <a:t>Speekenbrink</a:t>
            </a:r>
            <a:r>
              <a:rPr lang="en-GB" sz="1800" dirty="0"/>
              <a:t>: Instance vs. Abstraction Learning  </a:t>
            </a:r>
          </a:p>
          <a:p>
            <a:r>
              <a:rPr lang="en-GB" sz="1800" dirty="0"/>
              <a:t>30/01/2016 – Kurt </a:t>
            </a:r>
            <a:r>
              <a:rPr lang="en-GB" sz="1800" dirty="0" err="1"/>
              <a:t>Braunlich</a:t>
            </a:r>
            <a:r>
              <a:rPr lang="en-GB" sz="1800" dirty="0"/>
              <a:t>: Category Learning and the Brain</a:t>
            </a:r>
          </a:p>
          <a:p>
            <a:r>
              <a:rPr lang="en-GB" sz="1800" dirty="0"/>
              <a:t>06/02/2016 – Eric Schulz: Reinforcement &amp; Function Learning  </a:t>
            </a:r>
          </a:p>
          <a:p>
            <a:r>
              <a:rPr lang="en-GB" sz="1800" dirty="0"/>
              <a:t>       </a:t>
            </a:r>
            <a:r>
              <a:rPr lang="en-GB" sz="1800" dirty="0" err="1"/>
              <a:t>tbc</a:t>
            </a:r>
            <a:r>
              <a:rPr lang="en-GB" sz="1800" dirty="0"/>
              <a:t>       -  Dave </a:t>
            </a:r>
            <a:r>
              <a:rPr lang="en-GB" sz="1800" dirty="0" err="1"/>
              <a:t>Lagnado</a:t>
            </a:r>
            <a:r>
              <a:rPr lang="en-GB" sz="1800" dirty="0"/>
              <a:t>: </a:t>
            </a:r>
            <a:r>
              <a:rPr lang="en-GB" sz="1800" b="1" dirty="0"/>
              <a:t>Bayesian</a:t>
            </a:r>
            <a:r>
              <a:rPr lang="en-GB" sz="1800" dirty="0"/>
              <a:t> Networks in Evidential Reasoning  </a:t>
            </a:r>
          </a:p>
          <a:p>
            <a:pPr marL="0" indent="0">
              <a:buNone/>
            </a:pPr>
            <a:endParaRPr lang="en-GB" sz="1800" dirty="0" smtClean="0"/>
          </a:p>
          <a:p>
            <a:pPr marL="0" indent="0">
              <a:buNone/>
            </a:pPr>
            <a:r>
              <a:rPr lang="en-GB" sz="1800" dirty="0" smtClean="0"/>
              <a:t>--- READING WEEK –</a:t>
            </a:r>
          </a:p>
          <a:p>
            <a:pPr marL="0" indent="0">
              <a:buNone/>
            </a:pPr>
            <a:endParaRPr lang="en-GB" sz="1800" dirty="0" smtClean="0"/>
          </a:p>
          <a:p>
            <a:r>
              <a:rPr lang="en-GB" sz="1800" dirty="0" smtClean="0"/>
              <a:t>20/02/2016 – Christos </a:t>
            </a:r>
            <a:r>
              <a:rPr lang="en-GB" sz="1800" dirty="0" err="1" smtClean="0"/>
              <a:t>Bechlivanidis</a:t>
            </a:r>
            <a:r>
              <a:rPr lang="en-GB" sz="1800" dirty="0" smtClean="0"/>
              <a:t>: Causal Models: Representation, Learning and Inference</a:t>
            </a:r>
          </a:p>
          <a:p>
            <a:r>
              <a:rPr lang="en-GB" sz="1800" dirty="0" smtClean="0"/>
              <a:t>27/02/2016 – Paula Parpart: Active Learning </a:t>
            </a:r>
          </a:p>
          <a:p>
            <a:r>
              <a:rPr lang="en-GB" sz="1800" dirty="0" smtClean="0"/>
              <a:t>06/03/2016 – Paula Parpart:  Heuristics as </a:t>
            </a:r>
            <a:r>
              <a:rPr lang="en-GB" sz="1800" b="1" dirty="0" smtClean="0"/>
              <a:t>Bayesian </a:t>
            </a:r>
            <a:r>
              <a:rPr lang="en-GB" sz="1800" dirty="0" smtClean="0"/>
              <a:t>Inference</a:t>
            </a:r>
          </a:p>
          <a:p>
            <a:r>
              <a:rPr lang="en-GB" sz="1800" dirty="0" smtClean="0"/>
              <a:t>13/03/2016 – Adam Harris: </a:t>
            </a:r>
            <a:r>
              <a:rPr lang="en-GB" sz="1800" b="1" dirty="0" smtClean="0"/>
              <a:t>Bayesian</a:t>
            </a:r>
            <a:r>
              <a:rPr lang="en-GB" sz="1800" dirty="0" smtClean="0"/>
              <a:t> Argumentation (Inference)</a:t>
            </a:r>
          </a:p>
          <a:p>
            <a:r>
              <a:rPr lang="en-GB" sz="1800" dirty="0" smtClean="0"/>
              <a:t>20/03/2016 – Brad Love: A cognitive science informed Turing Test (Inference)</a:t>
            </a:r>
          </a:p>
          <a:p>
            <a:endParaRPr lang="en-GB" sz="1800" b="1" dirty="0"/>
          </a:p>
          <a:p>
            <a:endParaRPr lang="en-GB" sz="1800" b="1" dirty="0"/>
          </a:p>
        </p:txBody>
      </p:sp>
      <p:sp>
        <p:nvSpPr>
          <p:cNvPr id="5" name="Cloud 4"/>
          <p:cNvSpPr/>
          <p:nvPr/>
        </p:nvSpPr>
        <p:spPr>
          <a:xfrm>
            <a:off x="6333487" y="476672"/>
            <a:ext cx="2486663" cy="193780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Bayesian?</a:t>
            </a:r>
            <a:endParaRPr lang="en-GB" sz="2000" b="1" dirty="0"/>
          </a:p>
        </p:txBody>
      </p:sp>
      <p:pic>
        <p:nvPicPr>
          <p:cNvPr id="4" name="Picture 3"/>
          <p:cNvPicPr>
            <a:picLocks noChangeAspect="1"/>
          </p:cNvPicPr>
          <p:nvPr/>
        </p:nvPicPr>
        <p:blipFill>
          <a:blip r:embed="rId2"/>
          <a:stretch>
            <a:fillRect/>
          </a:stretch>
        </p:blipFill>
        <p:spPr>
          <a:xfrm>
            <a:off x="6867432" y="1767956"/>
            <a:ext cx="1952718" cy="1077901"/>
          </a:xfrm>
          <a:prstGeom prst="rect">
            <a:avLst/>
          </a:prstGeom>
        </p:spPr>
      </p:pic>
    </p:spTree>
    <p:extLst>
      <p:ext uri="{BB962C8B-B14F-4D97-AF65-F5344CB8AC3E}">
        <p14:creationId xmlns:p14="http://schemas.microsoft.com/office/powerpoint/2010/main" val="99998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908720"/>
            <a:ext cx="9282360" cy="1296988"/>
          </a:xfrm>
        </p:spPr>
        <p:txBody>
          <a:bodyPr/>
          <a:lstStyle/>
          <a:p>
            <a:r>
              <a:rPr lang="en-GB" dirty="0" smtClean="0"/>
              <a:t>Building human-like learning and thinking machines</a:t>
            </a:r>
            <a:endParaRPr lang="en-GB" dirty="0"/>
          </a:p>
        </p:txBody>
      </p:sp>
      <p:sp>
        <p:nvSpPr>
          <p:cNvPr id="3" name="Content Placeholder 2"/>
          <p:cNvSpPr>
            <a:spLocks noGrp="1"/>
          </p:cNvSpPr>
          <p:nvPr>
            <p:ph idx="1"/>
          </p:nvPr>
        </p:nvSpPr>
        <p:spPr>
          <a:xfrm>
            <a:off x="395536" y="2420888"/>
            <a:ext cx="7266136" cy="3457575"/>
          </a:xfrm>
        </p:spPr>
        <p:txBody>
          <a:bodyPr/>
          <a:lstStyle/>
          <a:p>
            <a:pPr marL="457200" indent="-457200">
              <a:buFont typeface="+mj-lt"/>
              <a:buAutoNum type="arabicPeriod"/>
            </a:pPr>
            <a:endParaRPr lang="en-GB" sz="2400" dirty="0" smtClean="0"/>
          </a:p>
          <a:p>
            <a:pPr marL="0" indent="0">
              <a:buNone/>
            </a:pPr>
            <a:endParaRPr lang="en-GB" sz="2400" dirty="0" smtClean="0"/>
          </a:p>
          <a:p>
            <a:pPr marL="457200" indent="-457200">
              <a:buFont typeface="+mj-lt"/>
              <a:buAutoNum type="arabicPeriod"/>
            </a:pPr>
            <a:endParaRPr lang="en-GB" sz="2400" dirty="0" smtClean="0"/>
          </a:p>
          <a:p>
            <a:pPr marL="457200" indent="-457200">
              <a:buFont typeface="+mj-lt"/>
              <a:buAutoNum type="arabicPeriod"/>
            </a:pPr>
            <a:endParaRPr lang="en-GB" sz="2400" dirty="0"/>
          </a:p>
        </p:txBody>
      </p:sp>
      <p:graphicFrame>
        <p:nvGraphicFramePr>
          <p:cNvPr id="6" name="Table 5"/>
          <p:cNvGraphicFramePr>
            <a:graphicFrameLocks noGrp="1"/>
          </p:cNvGraphicFramePr>
          <p:nvPr>
            <p:extLst>
              <p:ext uri="{D42A27DB-BD31-4B8C-83A1-F6EECF244321}">
                <p14:modId xmlns:p14="http://schemas.microsoft.com/office/powerpoint/2010/main" val="2858457372"/>
              </p:ext>
            </p:extLst>
          </p:nvPr>
        </p:nvGraphicFramePr>
        <p:xfrm>
          <a:off x="587896" y="2924944"/>
          <a:ext cx="8016552" cy="2148931"/>
        </p:xfrm>
        <a:graphic>
          <a:graphicData uri="http://schemas.openxmlformats.org/drawingml/2006/table">
            <a:tbl>
              <a:tblPr firstRow="1" bandRow="1">
                <a:tableStyleId>{F5AB1C69-6EDB-4FF4-983F-18BD219EF322}</a:tableStyleId>
              </a:tblPr>
              <a:tblGrid>
                <a:gridCol w="4008276"/>
                <a:gridCol w="4008276"/>
              </a:tblGrid>
              <a:tr h="411571">
                <a:tc>
                  <a:txBody>
                    <a:bodyPr/>
                    <a:lstStyle/>
                    <a:p>
                      <a:r>
                        <a:rPr lang="en-GB" sz="1800" b="1" cap="none" spc="0" dirty="0" smtClean="0">
                          <a:ln>
                            <a:noFill/>
                          </a:ln>
                          <a:solidFill>
                            <a:schemeClr val="tx1"/>
                          </a:solidFill>
                          <a:effectLst/>
                        </a:rPr>
                        <a:t>Generic neural networks </a:t>
                      </a:r>
                      <a:endParaRPr lang="en-GB" sz="1800" b="1"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800" b="1" cap="none" spc="0" dirty="0" smtClean="0">
                          <a:ln>
                            <a:noFill/>
                          </a:ln>
                          <a:solidFill>
                            <a:schemeClr val="tx1"/>
                          </a:solidFill>
                          <a:effectLst/>
                        </a:rPr>
                        <a:t>Human learning</a:t>
                      </a:r>
                      <a:r>
                        <a:rPr lang="en-GB" sz="1800" b="1" cap="none" spc="0" baseline="0" dirty="0" smtClean="0">
                          <a:ln>
                            <a:noFill/>
                          </a:ln>
                          <a:solidFill>
                            <a:schemeClr val="tx1"/>
                          </a:solidFill>
                          <a:effectLst/>
                        </a:rPr>
                        <a:t> mechanisms</a:t>
                      </a:r>
                      <a:endParaRPr lang="en-GB" sz="1800" b="1" cap="none" spc="0" dirty="0">
                        <a:ln>
                          <a:noFill/>
                        </a:ln>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556060">
                <a:tc>
                  <a:txBody>
                    <a:bodyPr/>
                    <a:lstStyle/>
                    <a:p>
                      <a:pPr marL="285750" indent="-285750">
                        <a:buFont typeface="Arial" panose="020B0604020202020204" pitchFamily="34" charset="0"/>
                        <a:buChar char="•"/>
                      </a:pPr>
                      <a:r>
                        <a:rPr lang="en-GB" sz="1800" dirty="0" smtClean="0"/>
                        <a:t>aimed at pattern recognition</a:t>
                      </a:r>
                      <a:r>
                        <a:rPr lang="en-GB" sz="1800" baseline="0" dirty="0" smtClean="0"/>
                        <a:t> </a:t>
                      </a:r>
                    </a:p>
                    <a:p>
                      <a:pPr marL="285750" indent="-285750">
                        <a:buFont typeface="Arial" panose="020B0604020202020204" pitchFamily="34" charset="0"/>
                        <a:buChar char="•"/>
                      </a:pPr>
                      <a:r>
                        <a:rPr lang="en-GB" sz="1800" b="0" baseline="0" dirty="0" smtClean="0">
                          <a:ln>
                            <a:solidFill>
                              <a:sysClr val="windowText" lastClr="000000"/>
                            </a:solidFill>
                          </a:ln>
                        </a:rPr>
                        <a:t>Not aimed at model building</a:t>
                      </a:r>
                    </a:p>
                    <a:p>
                      <a:pPr marL="285750" indent="-285750">
                        <a:buFont typeface="Arial" panose="020B0604020202020204" pitchFamily="34" charset="0"/>
                        <a:buChar char="•"/>
                      </a:pPr>
                      <a:r>
                        <a:rPr lang="en-GB" sz="1800" b="0" baseline="0" dirty="0" smtClean="0">
                          <a:ln>
                            <a:solidFill>
                              <a:sysClr val="windowText" lastClr="000000"/>
                            </a:solidFill>
                          </a:ln>
                        </a:rPr>
                        <a:t>Don’t know how to draw inferences</a:t>
                      </a:r>
                    </a:p>
                    <a:p>
                      <a:pPr marL="285750" indent="-285750">
                        <a:buFont typeface="Arial" panose="020B0604020202020204" pitchFamily="34" charset="0"/>
                        <a:buChar char="•"/>
                      </a:pPr>
                      <a:r>
                        <a:rPr lang="en-GB" sz="1800" baseline="0" dirty="0" smtClean="0">
                          <a:ln>
                            <a:solidFill>
                              <a:sysClr val="windowText" lastClr="000000"/>
                            </a:solidFill>
                          </a:ln>
                        </a:rPr>
                        <a:t>“model-free”</a:t>
                      </a:r>
                      <a:endParaRPr lang="en-GB" dirty="0">
                        <a:ln>
                          <a:solidFill>
                            <a:sysClr val="windowText" lastClr="000000"/>
                          </a:solidFill>
                        </a:l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GB" dirty="0" smtClean="0">
                          <a:ln>
                            <a:solidFill>
                              <a:sysClr val="windowText" lastClr="000000"/>
                            </a:solidFill>
                          </a:ln>
                        </a:rPr>
                        <a:t>aimed</a:t>
                      </a:r>
                      <a:r>
                        <a:rPr lang="en-GB" baseline="0" dirty="0" smtClean="0">
                          <a:ln>
                            <a:solidFill>
                              <a:sysClr val="windowText" lastClr="000000"/>
                            </a:solidFill>
                          </a:ln>
                        </a:rPr>
                        <a:t> at r</a:t>
                      </a:r>
                      <a:r>
                        <a:rPr lang="en-GB" dirty="0" smtClean="0">
                          <a:ln>
                            <a:solidFill>
                              <a:sysClr val="windowText" lastClr="000000"/>
                            </a:solidFill>
                          </a:ln>
                        </a:rPr>
                        <a:t>ich</a:t>
                      </a:r>
                      <a:r>
                        <a:rPr lang="en-GB" baseline="0" dirty="0" smtClean="0">
                          <a:ln>
                            <a:solidFill>
                              <a:sysClr val="windowText" lastClr="000000"/>
                            </a:solidFill>
                          </a:ln>
                        </a:rPr>
                        <a:t> model-building </a:t>
                      </a:r>
                    </a:p>
                    <a:p>
                      <a:pPr marL="457200" lvl="1" indent="0">
                        <a:buFont typeface="Arial" panose="020B0604020202020204" pitchFamily="34" charset="0"/>
                        <a:buNone/>
                      </a:pPr>
                      <a:r>
                        <a:rPr lang="en-GB" baseline="0" dirty="0" smtClean="0">
                          <a:ln>
                            <a:solidFill>
                              <a:sysClr val="windowText" lastClr="000000"/>
                            </a:solidFill>
                          </a:ln>
                        </a:rPr>
                        <a:t>1. Learn causal model of the task</a:t>
                      </a:r>
                    </a:p>
                    <a:p>
                      <a:pPr marL="457200" lvl="1" indent="0">
                        <a:buFont typeface="Arial" panose="020B0604020202020204" pitchFamily="34" charset="0"/>
                        <a:buNone/>
                      </a:pPr>
                      <a:r>
                        <a:rPr lang="en-GB" baseline="0" dirty="0" smtClean="0">
                          <a:ln>
                            <a:solidFill>
                              <a:sysClr val="windowText" lastClr="000000"/>
                            </a:solidFill>
                          </a:ln>
                        </a:rPr>
                        <a:t>2. Then use model to plan action sequences</a:t>
                      </a:r>
                    </a:p>
                    <a:p>
                      <a:pPr marL="285750" indent="-285750">
                        <a:buFont typeface="Arial" charset="0"/>
                        <a:buChar char="•"/>
                      </a:pPr>
                      <a:r>
                        <a:rPr lang="en-GB" baseline="0" dirty="0" smtClean="0">
                          <a:ln>
                            <a:solidFill>
                              <a:sysClr val="windowText" lastClr="000000"/>
                            </a:solidFill>
                          </a:ln>
                        </a:rPr>
                        <a:t>Know how to draw inferences</a:t>
                      </a:r>
                    </a:p>
                    <a:p>
                      <a:pPr marL="285750" indent="-285750">
                        <a:buFont typeface="Arial" panose="020B0604020202020204" pitchFamily="34" charset="0"/>
                        <a:buChar char="•"/>
                      </a:pPr>
                      <a:r>
                        <a:rPr lang="en-GB" baseline="0" dirty="0" smtClean="0">
                          <a:ln>
                            <a:solidFill>
                              <a:sysClr val="windowText" lastClr="000000"/>
                            </a:solidFill>
                          </a:ln>
                        </a:rPr>
                        <a:t>“model-based”</a:t>
                      </a:r>
                      <a:endParaRPr lang="en-GB" dirty="0">
                        <a:ln>
                          <a:solidFill>
                            <a:sysClr val="windowText" lastClr="000000"/>
                          </a:solidFill>
                        </a:l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8" name="TextBox 7"/>
          <p:cNvSpPr txBox="1"/>
          <p:nvPr/>
        </p:nvSpPr>
        <p:spPr>
          <a:xfrm>
            <a:off x="1118624" y="5938545"/>
            <a:ext cx="8352928" cy="461665"/>
          </a:xfrm>
          <a:prstGeom prst="rect">
            <a:avLst/>
          </a:prstGeom>
          <a:noFill/>
        </p:spPr>
        <p:txBody>
          <a:bodyPr wrap="square" rtlCol="0">
            <a:spAutoFit/>
          </a:bodyPr>
          <a:lstStyle/>
          <a:p>
            <a:r>
              <a:rPr lang="en-GB" sz="2400" dirty="0" smtClean="0">
                <a:solidFill>
                  <a:srgbClr val="FF0000"/>
                </a:solidFill>
              </a:rPr>
              <a:t>Can we teach neural networks to </a:t>
            </a:r>
            <a:r>
              <a:rPr lang="en-GB" sz="2400" smtClean="0">
                <a:solidFill>
                  <a:srgbClr val="FF0000"/>
                </a:solidFill>
              </a:rPr>
              <a:t>draw inferences? </a:t>
            </a:r>
            <a:endParaRPr lang="en-GB" sz="2400" dirty="0">
              <a:solidFill>
                <a:srgbClr val="FF0000"/>
              </a:solidFill>
            </a:endParaRPr>
          </a:p>
        </p:txBody>
      </p:sp>
      <p:sp>
        <p:nvSpPr>
          <p:cNvPr id="9" name="Down Arrow 8"/>
          <p:cNvSpPr/>
          <p:nvPr/>
        </p:nvSpPr>
        <p:spPr>
          <a:xfrm>
            <a:off x="4283968" y="5436390"/>
            <a:ext cx="288032" cy="362797"/>
          </a:xfrm>
          <a:prstGeom prst="downArrow">
            <a:avLst>
              <a:gd name="adj1" fmla="val 50000"/>
              <a:gd name="adj2" fmla="val 461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65918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for building more human-like machines</a:t>
            </a:r>
            <a:endParaRPr lang="en-US" dirty="0"/>
          </a:p>
        </p:txBody>
      </p:sp>
      <p:sp>
        <p:nvSpPr>
          <p:cNvPr id="3" name="Content Placeholder 2"/>
          <p:cNvSpPr>
            <a:spLocks noGrp="1"/>
          </p:cNvSpPr>
          <p:nvPr>
            <p:ph idx="1"/>
          </p:nvPr>
        </p:nvSpPr>
        <p:spPr/>
        <p:txBody>
          <a:bodyPr/>
          <a:lstStyle/>
          <a:p>
            <a:r>
              <a:rPr lang="en-US" dirty="0" smtClean="0"/>
              <a:t>1) The Characters Challenge</a:t>
            </a:r>
          </a:p>
          <a:p>
            <a:pPr lvl="1"/>
            <a:r>
              <a:rPr lang="en-US" dirty="0" smtClean="0"/>
              <a:t>Learning simple visual concepts (simple for humans!)</a:t>
            </a:r>
          </a:p>
          <a:p>
            <a:pPr marL="0" indent="0">
              <a:buNone/>
            </a:pPr>
            <a:endParaRPr lang="en-US" dirty="0" smtClean="0"/>
          </a:p>
        </p:txBody>
      </p:sp>
    </p:spTree>
    <p:extLst>
      <p:ext uri="{BB962C8B-B14F-4D97-AF65-F5344CB8AC3E}">
        <p14:creationId xmlns:p14="http://schemas.microsoft.com/office/powerpoint/2010/main" val="3615915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t>
            </a:r>
            <a:r>
              <a:rPr lang="en-US" dirty="0" smtClean="0"/>
              <a:t> The Characters Challenge</a:t>
            </a:r>
            <a:endParaRPr lang="en-US" dirty="0"/>
          </a:p>
        </p:txBody>
      </p:sp>
      <p:sp>
        <p:nvSpPr>
          <p:cNvPr id="3" name="Content Placeholder 2"/>
          <p:cNvSpPr>
            <a:spLocks noGrp="1"/>
          </p:cNvSpPr>
          <p:nvPr>
            <p:ph idx="1"/>
          </p:nvPr>
        </p:nvSpPr>
        <p:spPr>
          <a:xfrm>
            <a:off x="330200" y="2205039"/>
            <a:ext cx="8489950" cy="3960812"/>
          </a:xfrm>
        </p:spPr>
        <p:txBody>
          <a:bodyPr/>
          <a:lstStyle/>
          <a:p>
            <a:r>
              <a:rPr lang="en-US" sz="2000" dirty="0" smtClean="0"/>
              <a:t>Similar to </a:t>
            </a:r>
            <a:r>
              <a:rPr lang="en-US" sz="2000" b="1" dirty="0" smtClean="0"/>
              <a:t>MNIST benchmark </a:t>
            </a:r>
            <a:r>
              <a:rPr lang="en-US" sz="2000" dirty="0" smtClean="0"/>
              <a:t>for recognizing handwritten digits </a:t>
            </a:r>
            <a:endParaRPr lang="en-US" sz="2000" dirty="0">
              <a:sym typeface="Wingdings"/>
            </a:endParaRPr>
          </a:p>
          <a:p>
            <a:pPr marL="0" indent="0">
              <a:buNone/>
            </a:pPr>
            <a:endParaRPr lang="en-US" sz="2000" dirty="0">
              <a:sym typeface="Wingdings"/>
            </a:endParaRPr>
          </a:p>
          <a:p>
            <a:pPr marL="0" indent="0">
              <a:buNone/>
            </a:pPr>
            <a:r>
              <a:rPr lang="en-US" sz="2000" dirty="0" smtClean="0">
                <a:sym typeface="Wingdings"/>
              </a:rPr>
              <a:t> Just because humans and neural networks perform equally well on the MNIST recognition task, does not mean they learn and think the same way:</a:t>
            </a:r>
          </a:p>
          <a:p>
            <a:pPr marL="457200" indent="-457200">
              <a:buFont typeface="+mj-lt"/>
              <a:buAutoNum type="arabicParenR"/>
            </a:pPr>
            <a:r>
              <a:rPr lang="en-US" sz="2000" dirty="0" smtClean="0">
                <a:sym typeface="Wingdings"/>
              </a:rPr>
              <a:t>People learn from fewer examples</a:t>
            </a:r>
          </a:p>
          <a:p>
            <a:pPr marL="457200" indent="-457200">
              <a:buFont typeface="+mj-lt"/>
              <a:buAutoNum type="arabicParenR"/>
            </a:pPr>
            <a:r>
              <a:rPr lang="en-US" sz="2000" dirty="0" smtClean="0">
                <a:sym typeface="Wingdings"/>
              </a:rPr>
              <a:t>People learn richer representations </a:t>
            </a:r>
            <a:endParaRPr lang="en-US" sz="2000" dirty="0"/>
          </a:p>
        </p:txBody>
      </p:sp>
      <p:pic>
        <p:nvPicPr>
          <p:cNvPr id="4" name="Picture 3"/>
          <p:cNvPicPr>
            <a:picLocks noChangeAspect="1"/>
          </p:cNvPicPr>
          <p:nvPr/>
        </p:nvPicPr>
        <p:blipFill>
          <a:blip r:embed="rId2"/>
          <a:stretch>
            <a:fillRect/>
          </a:stretch>
        </p:blipFill>
        <p:spPr>
          <a:xfrm>
            <a:off x="7937466" y="1916832"/>
            <a:ext cx="882684" cy="1051709"/>
          </a:xfrm>
          <a:prstGeom prst="rect">
            <a:avLst/>
          </a:prstGeom>
        </p:spPr>
      </p:pic>
    </p:spTree>
    <p:extLst>
      <p:ext uri="{BB962C8B-B14F-4D97-AF65-F5344CB8AC3E}">
        <p14:creationId xmlns:p14="http://schemas.microsoft.com/office/powerpoint/2010/main" val="1577255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835868"/>
            <a:ext cx="8489950" cy="1296988"/>
          </a:xfrm>
        </p:spPr>
        <p:txBody>
          <a:bodyPr/>
          <a:lstStyle/>
          <a:p>
            <a:r>
              <a:rPr lang="en-US" dirty="0"/>
              <a:t>1) Learning </a:t>
            </a:r>
            <a:r>
              <a:rPr lang="en-US" dirty="0" smtClean="0"/>
              <a:t>handwritten characters </a:t>
            </a:r>
            <a:br>
              <a:rPr lang="en-US" dirty="0" smtClean="0"/>
            </a:br>
            <a:endParaRPr lang="en-US" b="0" dirty="0"/>
          </a:p>
        </p:txBody>
      </p:sp>
      <p:sp>
        <p:nvSpPr>
          <p:cNvPr id="3" name="Content Placeholder 2"/>
          <p:cNvSpPr>
            <a:spLocks noGrp="1"/>
          </p:cNvSpPr>
          <p:nvPr>
            <p:ph idx="1"/>
          </p:nvPr>
        </p:nvSpPr>
        <p:spPr/>
        <p:txBody>
          <a:bodyPr/>
          <a:lstStyle/>
          <a:p>
            <a:pPr marL="0" indent="0">
              <a:buNone/>
            </a:pPr>
            <a:r>
              <a:rPr lang="en-US" sz="2000" dirty="0" smtClean="0">
                <a:sym typeface="Wingdings"/>
              </a:rPr>
              <a:t> </a:t>
            </a:r>
            <a:endParaRPr lang="en-US" sz="2000" dirty="0"/>
          </a:p>
        </p:txBody>
      </p:sp>
      <p:pic>
        <p:nvPicPr>
          <p:cNvPr id="5" name="Picture 4"/>
          <p:cNvPicPr>
            <a:picLocks noChangeAspect="1"/>
          </p:cNvPicPr>
          <p:nvPr/>
        </p:nvPicPr>
        <p:blipFill>
          <a:blip r:embed="rId3"/>
          <a:stretch>
            <a:fillRect/>
          </a:stretch>
        </p:blipFill>
        <p:spPr>
          <a:xfrm>
            <a:off x="2395198" y="1916832"/>
            <a:ext cx="4464496" cy="4787693"/>
          </a:xfrm>
          <a:prstGeom prst="rect">
            <a:avLst/>
          </a:prstGeom>
        </p:spPr>
      </p:pic>
      <p:sp>
        <p:nvSpPr>
          <p:cNvPr id="6" name="TextBox 5"/>
          <p:cNvSpPr txBox="1"/>
          <p:nvPr/>
        </p:nvSpPr>
        <p:spPr>
          <a:xfrm>
            <a:off x="323460" y="2525932"/>
            <a:ext cx="2333934" cy="1477328"/>
          </a:xfrm>
          <a:prstGeom prst="rect">
            <a:avLst/>
          </a:prstGeom>
          <a:noFill/>
        </p:spPr>
        <p:txBody>
          <a:bodyPr wrap="square" rtlCol="0">
            <a:spAutoFit/>
          </a:bodyPr>
          <a:lstStyle/>
          <a:p>
            <a:r>
              <a:rPr lang="en-GB" dirty="0" smtClean="0"/>
              <a:t>1. People can learn to recognize a new handwritten character from a single example</a:t>
            </a:r>
            <a:endParaRPr lang="en-GB" dirty="0"/>
          </a:p>
        </p:txBody>
      </p:sp>
      <p:sp>
        <p:nvSpPr>
          <p:cNvPr id="7" name="TextBox 6"/>
          <p:cNvSpPr txBox="1"/>
          <p:nvPr/>
        </p:nvSpPr>
        <p:spPr>
          <a:xfrm>
            <a:off x="323460" y="4225086"/>
            <a:ext cx="4619155" cy="646331"/>
          </a:xfrm>
          <a:prstGeom prst="rect">
            <a:avLst/>
          </a:prstGeom>
          <a:noFill/>
        </p:spPr>
        <p:txBody>
          <a:bodyPr wrap="square" rtlCol="0">
            <a:spAutoFit/>
          </a:bodyPr>
          <a:lstStyle/>
          <a:p>
            <a:r>
              <a:rPr lang="en-GB" dirty="0" smtClean="0">
                <a:solidFill>
                  <a:srgbClr val="FF0000"/>
                </a:solidFill>
              </a:rPr>
              <a:t>People learn more than how to do pattern recognition: they learn a concept.</a:t>
            </a:r>
            <a:endParaRPr lang="en-GB" dirty="0">
              <a:solidFill>
                <a:srgbClr val="FF0000"/>
              </a:solidFill>
            </a:endParaRPr>
          </a:p>
        </p:txBody>
      </p:sp>
      <p:sp>
        <p:nvSpPr>
          <p:cNvPr id="8" name="TextBox 7"/>
          <p:cNvSpPr txBox="1"/>
          <p:nvPr/>
        </p:nvSpPr>
        <p:spPr>
          <a:xfrm>
            <a:off x="330200" y="4962589"/>
            <a:ext cx="2347121" cy="1477328"/>
          </a:xfrm>
          <a:prstGeom prst="rect">
            <a:avLst/>
          </a:prstGeom>
          <a:noFill/>
        </p:spPr>
        <p:txBody>
          <a:bodyPr wrap="square" rtlCol="0">
            <a:spAutoFit/>
          </a:bodyPr>
          <a:lstStyle/>
          <a:p>
            <a:r>
              <a:rPr lang="en-GB" dirty="0"/>
              <a:t>2</a:t>
            </a:r>
            <a:r>
              <a:rPr lang="en-GB" dirty="0" smtClean="0"/>
              <a:t>. In addition to recognizing new examples, people can also </a:t>
            </a:r>
            <a:r>
              <a:rPr lang="en-GB" u="sng" dirty="0" smtClean="0"/>
              <a:t>generate</a:t>
            </a:r>
            <a:r>
              <a:rPr lang="en-GB" dirty="0" smtClean="0"/>
              <a:t> new examples.</a:t>
            </a:r>
            <a:endParaRPr lang="en-GB" dirty="0"/>
          </a:p>
        </p:txBody>
      </p:sp>
      <p:sp>
        <p:nvSpPr>
          <p:cNvPr id="9" name="TextBox 8"/>
          <p:cNvSpPr txBox="1"/>
          <p:nvPr/>
        </p:nvSpPr>
        <p:spPr>
          <a:xfrm>
            <a:off x="6865911" y="2527956"/>
            <a:ext cx="2233340" cy="1200329"/>
          </a:xfrm>
          <a:prstGeom prst="rect">
            <a:avLst/>
          </a:prstGeom>
          <a:noFill/>
        </p:spPr>
        <p:txBody>
          <a:bodyPr wrap="square" rtlCol="0">
            <a:spAutoFit/>
          </a:bodyPr>
          <a:lstStyle/>
          <a:p>
            <a:r>
              <a:rPr lang="en-GB" dirty="0" smtClean="0"/>
              <a:t>3. People can parse a character into its most important parts and relations.</a:t>
            </a:r>
            <a:endParaRPr lang="en-GB" dirty="0"/>
          </a:p>
        </p:txBody>
      </p:sp>
      <p:sp>
        <p:nvSpPr>
          <p:cNvPr id="10" name="TextBox 9"/>
          <p:cNvSpPr txBox="1"/>
          <p:nvPr/>
        </p:nvSpPr>
        <p:spPr>
          <a:xfrm>
            <a:off x="7061135" y="4580483"/>
            <a:ext cx="2011390" cy="1754326"/>
          </a:xfrm>
          <a:prstGeom prst="rect">
            <a:avLst/>
          </a:prstGeom>
          <a:noFill/>
        </p:spPr>
        <p:txBody>
          <a:bodyPr wrap="square" rtlCol="0">
            <a:spAutoFit/>
          </a:bodyPr>
          <a:lstStyle/>
          <a:p>
            <a:r>
              <a:rPr lang="en-GB" dirty="0"/>
              <a:t>4</a:t>
            </a:r>
            <a:r>
              <a:rPr lang="en-GB" dirty="0" smtClean="0"/>
              <a:t>. People can generate new characters given a small set of related characters.</a:t>
            </a:r>
            <a:endParaRPr lang="en-GB" dirty="0"/>
          </a:p>
        </p:txBody>
      </p:sp>
      <p:sp>
        <p:nvSpPr>
          <p:cNvPr id="12" name="TextBox 11"/>
          <p:cNvSpPr txBox="1"/>
          <p:nvPr/>
        </p:nvSpPr>
        <p:spPr>
          <a:xfrm>
            <a:off x="107504" y="6520484"/>
            <a:ext cx="2952328" cy="338554"/>
          </a:xfrm>
          <a:prstGeom prst="rect">
            <a:avLst/>
          </a:prstGeom>
          <a:noFill/>
        </p:spPr>
        <p:txBody>
          <a:bodyPr wrap="square" rtlCol="0">
            <a:spAutoFit/>
          </a:bodyPr>
          <a:lstStyle/>
          <a:p>
            <a:r>
              <a:rPr lang="en-US" sz="1600" dirty="0" smtClean="0"/>
              <a:t>*Lake </a:t>
            </a:r>
            <a:r>
              <a:rPr lang="en-US" sz="1600" dirty="0"/>
              <a:t>et al., </a:t>
            </a:r>
            <a:r>
              <a:rPr lang="en-US" sz="1600" dirty="0" smtClean="0"/>
              <a:t>2012</a:t>
            </a:r>
            <a:endParaRPr lang="en-GB" sz="1600" dirty="0"/>
          </a:p>
        </p:txBody>
      </p:sp>
    </p:spTree>
    <p:extLst>
      <p:ext uri="{BB962C8B-B14F-4D97-AF65-F5344CB8AC3E}">
        <p14:creationId xmlns:p14="http://schemas.microsoft.com/office/powerpoint/2010/main" val="167719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Interim conclusions</a:t>
            </a:r>
            <a:endParaRPr lang="en-GB" dirty="0"/>
          </a:p>
        </p:txBody>
      </p:sp>
      <p:sp>
        <p:nvSpPr>
          <p:cNvPr id="3" name="Content Placeholder 2"/>
          <p:cNvSpPr>
            <a:spLocks noGrp="1"/>
          </p:cNvSpPr>
          <p:nvPr>
            <p:ph idx="1"/>
          </p:nvPr>
        </p:nvSpPr>
        <p:spPr>
          <a:xfrm>
            <a:off x="330200" y="3164227"/>
            <a:ext cx="8352928" cy="3457575"/>
          </a:xfrm>
        </p:spPr>
        <p:txBody>
          <a:bodyPr/>
          <a:lstStyle/>
          <a:p>
            <a:pPr>
              <a:buFont typeface="Wingdings" panose="05000000000000000000" pitchFamily="2" charset="2"/>
              <a:buChar char="v"/>
            </a:pPr>
            <a:r>
              <a:rPr lang="en-GB" sz="2000" dirty="0" smtClean="0"/>
              <a:t>People’s </a:t>
            </a:r>
            <a:r>
              <a:rPr lang="en-GB" sz="2000" dirty="0"/>
              <a:t>additional abilities come for free along with the acquisition of the </a:t>
            </a:r>
            <a:r>
              <a:rPr lang="en-GB" sz="2000" b="1" dirty="0"/>
              <a:t>underlying </a:t>
            </a:r>
            <a:r>
              <a:rPr lang="en-GB" sz="2000" b="1" dirty="0" smtClean="0"/>
              <a:t>concept</a:t>
            </a:r>
            <a:r>
              <a:rPr lang="en-GB" sz="2000" dirty="0" smtClean="0"/>
              <a:t>.</a:t>
            </a:r>
          </a:p>
          <a:p>
            <a:pPr>
              <a:buFont typeface="Wingdings" panose="05000000000000000000" pitchFamily="2" charset="2"/>
              <a:buChar char="v"/>
            </a:pPr>
            <a:endParaRPr lang="en-GB" sz="2000" dirty="0"/>
          </a:p>
          <a:p>
            <a:pPr>
              <a:buFont typeface="Wingdings" panose="05000000000000000000" pitchFamily="2" charset="2"/>
              <a:buChar char="v"/>
            </a:pPr>
            <a:r>
              <a:rPr lang="en-GB" sz="2000" dirty="0" smtClean="0"/>
              <a:t>People can build </a:t>
            </a:r>
            <a:r>
              <a:rPr lang="en-GB" sz="2000" b="1" dirty="0" smtClean="0"/>
              <a:t>models</a:t>
            </a:r>
            <a:r>
              <a:rPr lang="en-GB" sz="2000" dirty="0" smtClean="0"/>
              <a:t> and then use them for arbitrary new tasks and goals.</a:t>
            </a:r>
          </a:p>
          <a:p>
            <a:pPr marL="0" indent="0">
              <a:buNone/>
            </a:pPr>
            <a:endParaRPr lang="en-GB" sz="2000" dirty="0"/>
          </a:p>
          <a:p>
            <a:pPr>
              <a:buFont typeface="Wingdings" panose="05000000000000000000" pitchFamily="2" charset="2"/>
              <a:buChar char="v"/>
            </a:pPr>
            <a:r>
              <a:rPr lang="en-GB" sz="2000" dirty="0" smtClean="0"/>
              <a:t>People </a:t>
            </a:r>
            <a:r>
              <a:rPr lang="en-GB" sz="2400" b="1" dirty="0" smtClean="0"/>
              <a:t>learn a lot more from a lot less </a:t>
            </a:r>
            <a:r>
              <a:rPr lang="en-GB" sz="2000" dirty="0" smtClean="0"/>
              <a:t>– and capturing these human-level learning abilities in machines is the challenge. </a:t>
            </a:r>
          </a:p>
          <a:p>
            <a:pPr>
              <a:buFont typeface="Wingdings" panose="05000000000000000000" pitchFamily="2" charset="2"/>
              <a:buChar char="v"/>
            </a:pPr>
            <a:endParaRPr lang="en-GB" sz="2000" dirty="0">
              <a:sym typeface="Wingdings" panose="05000000000000000000" pitchFamily="2" charset="2"/>
            </a:endParaRPr>
          </a:p>
          <a:p>
            <a:pPr marL="0" indent="0">
              <a:buNone/>
            </a:pPr>
            <a:endParaRPr lang="en-GB" sz="2000" dirty="0"/>
          </a:p>
        </p:txBody>
      </p:sp>
      <p:pic>
        <p:nvPicPr>
          <p:cNvPr id="4" name="Picture 3"/>
          <p:cNvPicPr>
            <a:picLocks noChangeAspect="1"/>
          </p:cNvPicPr>
          <p:nvPr/>
        </p:nvPicPr>
        <p:blipFill>
          <a:blip r:embed="rId3"/>
          <a:stretch>
            <a:fillRect/>
          </a:stretch>
        </p:blipFill>
        <p:spPr>
          <a:xfrm>
            <a:off x="6804248" y="764704"/>
            <a:ext cx="2237541" cy="2399523"/>
          </a:xfrm>
          <a:prstGeom prst="rect">
            <a:avLst/>
          </a:prstGeom>
        </p:spPr>
      </p:pic>
      <p:sp>
        <p:nvSpPr>
          <p:cNvPr id="5" name="Rectangle 4"/>
          <p:cNvSpPr/>
          <p:nvPr/>
        </p:nvSpPr>
        <p:spPr>
          <a:xfrm>
            <a:off x="323528" y="4149080"/>
            <a:ext cx="8346256" cy="792088"/>
          </a:xfrm>
          <a:prstGeom prst="rect">
            <a:avLst/>
          </a:prstGeom>
          <a:noFill/>
          <a:ln w="38100">
            <a:solidFill>
              <a:srgbClr val="FFC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490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Ingredient 1: </a:t>
            </a:r>
            <a:br>
              <a:rPr lang="en-US" dirty="0" smtClean="0"/>
            </a:br>
            <a:r>
              <a:rPr lang="en-US" dirty="0" smtClean="0"/>
              <a:t>Intuitive physics</a:t>
            </a:r>
            <a:endParaRPr lang="en-US" dirty="0"/>
          </a:p>
        </p:txBody>
      </p:sp>
      <p:sp>
        <p:nvSpPr>
          <p:cNvPr id="3" name="Content Placeholder 2"/>
          <p:cNvSpPr>
            <a:spLocks noGrp="1"/>
          </p:cNvSpPr>
          <p:nvPr>
            <p:ph idx="1"/>
          </p:nvPr>
        </p:nvSpPr>
        <p:spPr>
          <a:xfrm>
            <a:off x="330200" y="2780556"/>
            <a:ext cx="8489950" cy="3960812"/>
          </a:xfrm>
        </p:spPr>
        <p:txBody>
          <a:bodyPr/>
          <a:lstStyle/>
          <a:p>
            <a:r>
              <a:rPr lang="en-US" sz="2000" dirty="0" smtClean="0"/>
              <a:t>Young children have rich knowledge of intuitive physics </a:t>
            </a:r>
          </a:p>
          <a:p>
            <a:endParaRPr lang="en-US" sz="2000" dirty="0"/>
          </a:p>
          <a:p>
            <a:r>
              <a:rPr lang="en-US" sz="2000" dirty="0" smtClean="0"/>
              <a:t>At 2 months and earlier, infants expect inanimate objects to follow principles of persistence, continuity, cohesion and solidity.</a:t>
            </a:r>
          </a:p>
          <a:p>
            <a:endParaRPr lang="en-US" sz="2000" dirty="0" smtClean="0"/>
          </a:p>
          <a:p>
            <a:r>
              <a:rPr lang="en-US" sz="2000" dirty="0" smtClean="0"/>
              <a:t>At 6 months, infants have developed different expectations for rigid bodies, soft bodies, and liquids.</a:t>
            </a:r>
            <a:endParaRPr lang="en-US" sz="2000" dirty="0"/>
          </a:p>
          <a:p>
            <a:endParaRPr lang="en-US" sz="2000" dirty="0" smtClean="0"/>
          </a:p>
          <a:p>
            <a:r>
              <a:rPr lang="en-US" sz="2000" dirty="0" smtClean="0"/>
              <a:t>By their 1</a:t>
            </a:r>
            <a:r>
              <a:rPr lang="en-US" sz="2000" baseline="30000" dirty="0" smtClean="0"/>
              <a:t>st</a:t>
            </a:r>
            <a:r>
              <a:rPr lang="en-US" sz="2000" dirty="0" smtClean="0"/>
              <a:t> birthday, infants have gone through several transitions of comprehending basic physical concepts such as inertia, containment and collisions </a:t>
            </a:r>
          </a:p>
          <a:p>
            <a:endParaRPr lang="en-US" sz="2000" dirty="0">
              <a:sym typeface="Wingdings"/>
            </a:endParaRPr>
          </a:p>
          <a:p>
            <a:pPr marL="0" indent="0">
              <a:buNone/>
            </a:pPr>
            <a:endParaRPr lang="en-US" sz="2000" dirty="0" smtClean="0"/>
          </a:p>
        </p:txBody>
      </p:sp>
      <p:pic>
        <p:nvPicPr>
          <p:cNvPr id="4" name="Picture 3"/>
          <p:cNvPicPr>
            <a:picLocks noChangeAspect="1"/>
          </p:cNvPicPr>
          <p:nvPr/>
        </p:nvPicPr>
        <p:blipFill>
          <a:blip r:embed="rId3"/>
          <a:stretch>
            <a:fillRect/>
          </a:stretch>
        </p:blipFill>
        <p:spPr>
          <a:xfrm>
            <a:off x="3779912" y="630603"/>
            <a:ext cx="2736304" cy="2149953"/>
          </a:xfrm>
          <a:prstGeom prst="rect">
            <a:avLst/>
          </a:prstGeom>
        </p:spPr>
      </p:pic>
      <p:sp>
        <p:nvSpPr>
          <p:cNvPr id="5" name="Rounded Rectangular Callout 4"/>
          <p:cNvSpPr/>
          <p:nvPr/>
        </p:nvSpPr>
        <p:spPr>
          <a:xfrm>
            <a:off x="6444208" y="4328914"/>
            <a:ext cx="2520280" cy="864096"/>
          </a:xfrm>
          <a:prstGeom prst="wedgeRoundRectCallout">
            <a:avLst>
              <a:gd name="adj1" fmla="val -39772"/>
              <a:gd name="adj2" fmla="val 99395"/>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2000" b="1" dirty="0" smtClean="0">
                <a:solidFill>
                  <a:srgbClr val="C00000"/>
                </a:solidFill>
              </a:rPr>
              <a:t>All influences later learning..</a:t>
            </a:r>
            <a:endParaRPr lang="en-GB" sz="2000" b="1" dirty="0">
              <a:solidFill>
                <a:srgbClr val="C00000"/>
              </a:solidFill>
            </a:endParaRPr>
          </a:p>
        </p:txBody>
      </p:sp>
    </p:spTree>
    <p:extLst>
      <p:ext uri="{BB962C8B-B14F-4D97-AF65-F5344CB8AC3E}">
        <p14:creationId xmlns:p14="http://schemas.microsoft.com/office/powerpoint/2010/main" val="176823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Ingredient 1: Intuitive physics</a:t>
            </a:r>
            <a:endParaRPr lang="en-US" dirty="0"/>
          </a:p>
        </p:txBody>
      </p:sp>
      <p:sp>
        <p:nvSpPr>
          <p:cNvPr id="3" name="Content Placeholder 2"/>
          <p:cNvSpPr>
            <a:spLocks noGrp="1"/>
          </p:cNvSpPr>
          <p:nvPr>
            <p:ph idx="1"/>
          </p:nvPr>
        </p:nvSpPr>
        <p:spPr>
          <a:xfrm>
            <a:off x="330200" y="2205039"/>
            <a:ext cx="8489950" cy="3960812"/>
          </a:xfrm>
        </p:spPr>
        <p:txBody>
          <a:bodyPr/>
          <a:lstStyle/>
          <a:p>
            <a:r>
              <a:rPr lang="en-US" sz="2400" dirty="0" smtClean="0"/>
              <a:t>There is no single agreed-upon computational account of these early physical principles and concepts</a:t>
            </a:r>
          </a:p>
          <a:p>
            <a:endParaRPr lang="en-US" sz="2400" dirty="0" smtClean="0"/>
          </a:p>
          <a:p>
            <a:pPr lvl="1"/>
            <a:r>
              <a:rPr lang="en-US" sz="2000" dirty="0" smtClean="0"/>
              <a:t>Decision trees? (</a:t>
            </a:r>
            <a:r>
              <a:rPr lang="en-US" sz="2000" dirty="0" err="1" smtClean="0"/>
              <a:t>Baillargeon</a:t>
            </a:r>
            <a:r>
              <a:rPr lang="en-US" sz="2000" dirty="0" smtClean="0"/>
              <a:t> et al., 2009)</a:t>
            </a:r>
          </a:p>
          <a:p>
            <a:pPr lvl="1"/>
            <a:r>
              <a:rPr lang="en-US" sz="2000" dirty="0" smtClean="0"/>
              <a:t>Lists of rules? (Sigler &amp; Chen, 1998)</a:t>
            </a:r>
          </a:p>
          <a:p>
            <a:pPr lvl="1"/>
            <a:r>
              <a:rPr lang="en-US" sz="2000" b="1" dirty="0" smtClean="0"/>
              <a:t>Intuitive physical reasoning as inference over a physics software engine</a:t>
            </a:r>
            <a:r>
              <a:rPr lang="en-US" sz="2000" dirty="0" smtClean="0"/>
              <a:t>, i.e., the kind of simulators that power modern-day animations and games (Bates et al., 2015, </a:t>
            </a:r>
            <a:r>
              <a:rPr lang="en-US" sz="2000" dirty="0" err="1" smtClean="0"/>
              <a:t>Battaglia</a:t>
            </a:r>
            <a:r>
              <a:rPr lang="en-US" sz="2000" dirty="0" smtClean="0"/>
              <a:t> et al., 2013; </a:t>
            </a:r>
            <a:r>
              <a:rPr lang="en-US" sz="2000" dirty="0" err="1" smtClean="0"/>
              <a:t>Gerstenberg</a:t>
            </a:r>
            <a:r>
              <a:rPr lang="en-US" sz="2000" dirty="0" smtClean="0"/>
              <a:t> et al., 2015)</a:t>
            </a:r>
          </a:p>
        </p:txBody>
      </p:sp>
    </p:spTree>
    <p:extLst>
      <p:ext uri="{BB962C8B-B14F-4D97-AF65-F5344CB8AC3E}">
        <p14:creationId xmlns:p14="http://schemas.microsoft.com/office/powerpoint/2010/main" val="156762632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Intuitive physical reasoning as inference over a physics software engine</a:t>
            </a:r>
            <a:endParaRPr lang="en-US" dirty="0"/>
          </a:p>
        </p:txBody>
      </p:sp>
      <p:sp>
        <p:nvSpPr>
          <p:cNvPr id="3" name="Content Placeholder 2"/>
          <p:cNvSpPr>
            <a:spLocks noGrp="1"/>
          </p:cNvSpPr>
          <p:nvPr>
            <p:ph idx="1"/>
          </p:nvPr>
        </p:nvSpPr>
        <p:spPr>
          <a:xfrm>
            <a:off x="330200" y="2348880"/>
            <a:ext cx="8489950" cy="3960812"/>
          </a:xfrm>
        </p:spPr>
        <p:txBody>
          <a:bodyPr/>
          <a:lstStyle/>
          <a:p>
            <a:r>
              <a:rPr lang="en-US" sz="2000" dirty="0" smtClean="0"/>
              <a:t>Hypothesis: People reconstruct a perceptual scene using internal representations of the objects and their physically relevant properties (mass, elasticity, surface friction), and forces acting on the objects (gravity, friction, collision impulses). </a:t>
            </a:r>
          </a:p>
          <a:p>
            <a:endParaRPr lang="en-US" sz="2000" dirty="0"/>
          </a:p>
          <a:p>
            <a:r>
              <a:rPr lang="en-US" sz="2000" dirty="0" smtClean="0"/>
              <a:t>intuitive physical state representation is approximate and probabilistic, and oversimplified. </a:t>
            </a:r>
            <a:r>
              <a:rPr lang="en-US" sz="2000" dirty="0" smtClean="0">
                <a:sym typeface="Wingdings"/>
              </a:rPr>
              <a:t> But it can support mental simulations that can predict how objects will move in the immediate future in response to forces or on their own.</a:t>
            </a:r>
            <a:endParaRPr lang="en-US" sz="2000" dirty="0" smtClean="0"/>
          </a:p>
        </p:txBody>
      </p:sp>
      <p:pic>
        <p:nvPicPr>
          <p:cNvPr id="5" name="Picture 4"/>
          <p:cNvPicPr>
            <a:picLocks noChangeAspect="1"/>
          </p:cNvPicPr>
          <p:nvPr/>
        </p:nvPicPr>
        <p:blipFill>
          <a:blip r:embed="rId3"/>
          <a:stretch>
            <a:fillRect/>
          </a:stretch>
        </p:blipFill>
        <p:spPr>
          <a:xfrm>
            <a:off x="7164288" y="5013176"/>
            <a:ext cx="1457459" cy="1727245"/>
          </a:xfrm>
          <a:prstGeom prst="rect">
            <a:avLst/>
          </a:prstGeom>
        </p:spPr>
      </p:pic>
    </p:spTree>
    <p:extLst>
      <p:ext uri="{BB962C8B-B14F-4D97-AF65-F5344CB8AC3E}">
        <p14:creationId xmlns:p14="http://schemas.microsoft.com/office/powerpoint/2010/main" val="53516803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Ingredient 1: Intuitive physics</a:t>
            </a:r>
            <a:endParaRPr lang="en-US" dirty="0"/>
          </a:p>
        </p:txBody>
      </p:sp>
      <p:sp>
        <p:nvSpPr>
          <p:cNvPr id="3" name="Content Placeholder 2"/>
          <p:cNvSpPr>
            <a:spLocks noGrp="1"/>
          </p:cNvSpPr>
          <p:nvPr>
            <p:ph idx="1"/>
          </p:nvPr>
        </p:nvSpPr>
        <p:spPr>
          <a:xfrm>
            <a:off x="330200" y="2205039"/>
            <a:ext cx="8489950" cy="3960812"/>
          </a:xfrm>
        </p:spPr>
        <p:txBody>
          <a:bodyPr/>
          <a:lstStyle/>
          <a:p>
            <a:r>
              <a:rPr lang="en-US" sz="2400" dirty="0">
                <a:hlinkClick r:id="rId3"/>
              </a:rPr>
              <a:t>http://</a:t>
            </a:r>
            <a:r>
              <a:rPr lang="en-US" sz="2400" dirty="0" err="1">
                <a:hlinkClick r:id="rId3"/>
              </a:rPr>
              <a:t>www.ucl.ac.uk</a:t>
            </a:r>
            <a:r>
              <a:rPr lang="en-US" sz="2400" dirty="0">
                <a:hlinkClick r:id="rId3"/>
              </a:rPr>
              <a:t>/</a:t>
            </a:r>
            <a:r>
              <a:rPr lang="en-US" sz="2400" dirty="0" err="1">
                <a:hlinkClick r:id="rId3"/>
              </a:rPr>
              <a:t>lagnado</a:t>
            </a:r>
            <a:r>
              <a:rPr lang="en-US" sz="2400" dirty="0">
                <a:hlinkClick r:id="rId3"/>
              </a:rPr>
              <a:t>-lab/</a:t>
            </a:r>
            <a:r>
              <a:rPr lang="en-US" sz="2400" dirty="0" err="1">
                <a:hlinkClick r:id="rId3"/>
              </a:rPr>
              <a:t>neil_bramley.html</a:t>
            </a:r>
            <a:endParaRPr lang="en-US" sz="2400" dirty="0" smtClean="0"/>
          </a:p>
        </p:txBody>
      </p:sp>
    </p:spTree>
    <p:extLst>
      <p:ext uri="{BB962C8B-B14F-4D97-AF65-F5344CB8AC3E}">
        <p14:creationId xmlns:p14="http://schemas.microsoft.com/office/powerpoint/2010/main" val="18328693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1: Intuitive physics + Neural Networks</a:t>
            </a:r>
            <a:endParaRPr lang="en-US" dirty="0"/>
          </a:p>
        </p:txBody>
      </p:sp>
      <p:sp>
        <p:nvSpPr>
          <p:cNvPr id="3" name="Content Placeholder 2"/>
          <p:cNvSpPr>
            <a:spLocks noGrp="1"/>
          </p:cNvSpPr>
          <p:nvPr>
            <p:ph idx="1"/>
          </p:nvPr>
        </p:nvSpPr>
        <p:spPr>
          <a:xfrm>
            <a:off x="330200" y="2205039"/>
            <a:ext cx="8489950" cy="3960812"/>
          </a:xfrm>
        </p:spPr>
        <p:txBody>
          <a:bodyPr/>
          <a:lstStyle/>
          <a:p>
            <a:r>
              <a:rPr lang="en-US" sz="2000" dirty="0" smtClean="0"/>
              <a:t>1) making predictions without simulating physics: Facebook AI researchers (</a:t>
            </a:r>
            <a:r>
              <a:rPr lang="en-US" sz="2000" dirty="0" err="1" smtClean="0"/>
              <a:t>Lerer</a:t>
            </a:r>
            <a:r>
              <a:rPr lang="en-US" sz="2000" dirty="0" smtClean="0"/>
              <a:t> et al., 2016) trained a deep convent to predict the stability of block towers (“</a:t>
            </a:r>
            <a:r>
              <a:rPr lang="en-US" sz="2000" dirty="0" err="1" smtClean="0"/>
              <a:t>Jenga</a:t>
            </a:r>
            <a:r>
              <a:rPr lang="en-US" sz="2000" dirty="0" smtClean="0"/>
              <a:t>”) from simulated images (physical judgment by </a:t>
            </a:r>
            <a:r>
              <a:rPr lang="en-US" sz="2000" dirty="0" err="1" smtClean="0"/>
              <a:t>PhysNet</a:t>
            </a:r>
            <a:r>
              <a:rPr lang="en-US" sz="2000" dirty="0" smtClean="0"/>
              <a:t>)</a:t>
            </a:r>
          </a:p>
          <a:p>
            <a:pPr marL="0" indent="0">
              <a:buNone/>
            </a:pPr>
            <a:endParaRPr lang="en-US" sz="2000" dirty="0" smtClean="0"/>
          </a:p>
          <a:p>
            <a:r>
              <a:rPr lang="en-US" sz="2000" dirty="0" smtClean="0"/>
              <a:t>2) Alternatively, could a neural network be trained to emulate a general-purpose physics simulator, given the right type and quantity of training data, such as the raw input experienced by a child? </a:t>
            </a:r>
          </a:p>
        </p:txBody>
      </p:sp>
      <p:sp>
        <p:nvSpPr>
          <p:cNvPr id="4" name="Rounded Rectangular Callout 3"/>
          <p:cNvSpPr/>
          <p:nvPr/>
        </p:nvSpPr>
        <p:spPr>
          <a:xfrm>
            <a:off x="2339752" y="5157192"/>
            <a:ext cx="3312368" cy="1440160"/>
          </a:xfrm>
          <a:prstGeom prst="wedgeRoundRectCallout">
            <a:avLst>
              <a:gd name="adj1" fmla="val 20271"/>
              <a:gd name="adj2" fmla="val -80815"/>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rgbClr val="C00000"/>
                </a:solidFill>
              </a:rPr>
              <a:t>Challenges: what will the deeper layers encode?</a:t>
            </a:r>
          </a:p>
          <a:p>
            <a:pPr algn="ctr"/>
            <a:endParaRPr lang="en-GB" dirty="0">
              <a:solidFill>
                <a:srgbClr val="C00000"/>
              </a:solidFill>
            </a:endParaRPr>
          </a:p>
          <a:p>
            <a:pPr algn="ctr"/>
            <a:r>
              <a:rPr lang="en-GB" dirty="0" smtClean="0">
                <a:solidFill>
                  <a:srgbClr val="C00000"/>
                </a:solidFill>
              </a:rPr>
              <a:t>How will the deep net generalize?</a:t>
            </a:r>
            <a:endParaRPr lang="en-GB" dirty="0">
              <a:solidFill>
                <a:srgbClr val="C00000"/>
              </a:solidFill>
            </a:endParaRPr>
          </a:p>
        </p:txBody>
      </p:sp>
      <p:pic>
        <p:nvPicPr>
          <p:cNvPr id="5" name="Picture 4"/>
          <p:cNvPicPr>
            <a:picLocks noChangeAspect="1"/>
          </p:cNvPicPr>
          <p:nvPr/>
        </p:nvPicPr>
        <p:blipFill>
          <a:blip r:embed="rId3"/>
          <a:stretch>
            <a:fillRect/>
          </a:stretch>
        </p:blipFill>
        <p:spPr>
          <a:xfrm>
            <a:off x="7236296" y="4725144"/>
            <a:ext cx="1739050" cy="2060961"/>
          </a:xfrm>
          <a:prstGeom prst="rect">
            <a:avLst/>
          </a:prstGeom>
        </p:spPr>
      </p:pic>
    </p:spTree>
    <p:extLst>
      <p:ext uri="{BB962C8B-B14F-4D97-AF65-F5344CB8AC3E}">
        <p14:creationId xmlns:p14="http://schemas.microsoft.com/office/powerpoint/2010/main" val="205002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Logistics</a:t>
            </a:r>
            <a:endParaRPr lang="en-GB" dirty="0"/>
          </a:p>
        </p:txBody>
      </p:sp>
      <p:sp>
        <p:nvSpPr>
          <p:cNvPr id="3" name="Content Placeholder 2"/>
          <p:cNvSpPr>
            <a:spLocks noGrp="1"/>
          </p:cNvSpPr>
          <p:nvPr>
            <p:ph idx="1"/>
          </p:nvPr>
        </p:nvSpPr>
        <p:spPr>
          <a:xfrm>
            <a:off x="643930" y="2492896"/>
            <a:ext cx="8489950" cy="3842627"/>
          </a:xfrm>
        </p:spPr>
        <p:txBody>
          <a:bodyPr>
            <a:noAutofit/>
          </a:bodyPr>
          <a:lstStyle/>
          <a:p>
            <a:r>
              <a:rPr lang="en-GB" sz="2000" dirty="0" smtClean="0"/>
              <a:t>Readings for all lectures are uploaded on Moodle.</a:t>
            </a:r>
          </a:p>
          <a:p>
            <a:pPr lvl="1"/>
            <a:r>
              <a:rPr lang="en-GB" sz="1800" b="1" u="sng" dirty="0" smtClean="0"/>
              <a:t>Read at least one </a:t>
            </a:r>
            <a:r>
              <a:rPr lang="en-GB" sz="1800" b="1" dirty="0" smtClean="0"/>
              <a:t>before the lecture</a:t>
            </a:r>
          </a:p>
          <a:p>
            <a:pPr marL="457200" lvl="1" indent="0">
              <a:buNone/>
            </a:pPr>
            <a:endParaRPr lang="en-GB" sz="1600" dirty="0" smtClean="0"/>
          </a:p>
          <a:p>
            <a:r>
              <a:rPr lang="en-GB" sz="2000" dirty="0" smtClean="0"/>
              <a:t>Lecture slides will be on Moodle before or slightly after each lecture.</a:t>
            </a:r>
          </a:p>
          <a:p>
            <a:r>
              <a:rPr lang="en-GB" sz="2000" dirty="0" smtClean="0"/>
              <a:t>Lectures are usually recorded – recordings will appear on </a:t>
            </a:r>
            <a:r>
              <a:rPr lang="en-GB" sz="2000" dirty="0" err="1" smtClean="0"/>
              <a:t>moodle</a:t>
            </a:r>
            <a:endParaRPr lang="en-GB" sz="2000" dirty="0" smtClean="0"/>
          </a:p>
          <a:p>
            <a:r>
              <a:rPr lang="en-GB" sz="2000" dirty="0" smtClean="0"/>
              <a:t>Assessment: 100% coursework</a:t>
            </a:r>
          </a:p>
          <a:p>
            <a:pPr lvl="1"/>
            <a:r>
              <a:rPr lang="en-GB" sz="1600" dirty="0" smtClean="0"/>
              <a:t>Essay topics will be announced on Moodle</a:t>
            </a:r>
          </a:p>
          <a:p>
            <a:pPr lvl="1"/>
            <a:r>
              <a:rPr lang="en-GB" sz="1600" dirty="0" smtClean="0"/>
              <a:t>Deadline: 27/04/2017</a:t>
            </a:r>
          </a:p>
          <a:p>
            <a:r>
              <a:rPr lang="en-GB" sz="2000" dirty="0" smtClean="0"/>
              <a:t>For any lecture related question email the lecturer</a:t>
            </a:r>
          </a:p>
          <a:p>
            <a:r>
              <a:rPr lang="en-GB" sz="2000" dirty="0" smtClean="0"/>
              <a:t>For any general issue about the module email Paula (</a:t>
            </a:r>
            <a:r>
              <a:rPr lang="en-GB" sz="2000" dirty="0" smtClean="0">
                <a:hlinkClick r:id="rId2"/>
              </a:rPr>
              <a:t>paula.parpart@ucl.ac.uk</a:t>
            </a:r>
            <a:r>
              <a:rPr lang="en-GB" sz="2000" dirty="0" smtClean="0"/>
              <a:t>)</a:t>
            </a:r>
          </a:p>
          <a:p>
            <a:pPr lvl="1"/>
            <a:endParaRPr lang="en-GB" sz="1600" dirty="0"/>
          </a:p>
        </p:txBody>
      </p:sp>
      <p:pic>
        <p:nvPicPr>
          <p:cNvPr id="1026" name="Picture 2" descr="http://www.campusalarms.com/CCTV2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336" y="4844578"/>
            <a:ext cx="1349197" cy="189841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08325479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Intuitive psychology</a:t>
            </a:r>
            <a:endParaRPr lang="en-US" dirty="0"/>
          </a:p>
        </p:txBody>
      </p:sp>
      <p:sp>
        <p:nvSpPr>
          <p:cNvPr id="3" name="Content Placeholder 2"/>
          <p:cNvSpPr>
            <a:spLocks noGrp="1"/>
          </p:cNvSpPr>
          <p:nvPr>
            <p:ph idx="1"/>
          </p:nvPr>
        </p:nvSpPr>
        <p:spPr>
          <a:xfrm>
            <a:off x="330200" y="2348284"/>
            <a:ext cx="8489950" cy="3457575"/>
          </a:xfrm>
        </p:spPr>
        <p:txBody>
          <a:bodyPr/>
          <a:lstStyle/>
          <a:p>
            <a:r>
              <a:rPr lang="en-US" sz="2000" dirty="0" smtClean="0"/>
              <a:t>Pre-verbal infants distinguish animate agents from inanimate objects</a:t>
            </a:r>
          </a:p>
          <a:p>
            <a:endParaRPr lang="en-US" sz="2000" dirty="0" smtClean="0"/>
          </a:p>
          <a:p>
            <a:r>
              <a:rPr lang="en-US" sz="2000" dirty="0" smtClean="0"/>
              <a:t>Infants also expect agents to act contingently and reciprocally, to have goals, and to take efficient actions towards those goals subject to constraints (at 3 months, </a:t>
            </a:r>
            <a:r>
              <a:rPr lang="en-US" sz="2000" b="1" dirty="0" smtClean="0"/>
              <a:t>anti-social agents </a:t>
            </a:r>
            <a:r>
              <a:rPr lang="en-US" sz="2000" dirty="0" smtClean="0"/>
              <a:t>vs. </a:t>
            </a:r>
            <a:r>
              <a:rPr lang="en-US" sz="2000" b="1" dirty="0" smtClean="0"/>
              <a:t>neutral agents</a:t>
            </a:r>
            <a:r>
              <a:rPr lang="en-US" sz="2000" dirty="0" smtClean="0"/>
              <a:t>)</a:t>
            </a:r>
          </a:p>
          <a:p>
            <a:endParaRPr lang="en-US" sz="2000" dirty="0"/>
          </a:p>
          <a:p>
            <a:r>
              <a:rPr lang="en-US" sz="2000" dirty="0" smtClean="0"/>
              <a:t>One possibility is that intuitive psychology is simple cues “all the way down” (</a:t>
            </a:r>
            <a:r>
              <a:rPr lang="en-US" sz="2000" dirty="0" err="1" smtClean="0"/>
              <a:t>Schlottmann</a:t>
            </a:r>
            <a:r>
              <a:rPr lang="en-US" sz="2000" dirty="0"/>
              <a:t> </a:t>
            </a:r>
            <a:r>
              <a:rPr lang="en-US" sz="2000" dirty="0" smtClean="0"/>
              <a:t>et al., 2013)</a:t>
            </a:r>
          </a:p>
          <a:p>
            <a:endParaRPr lang="en-US" sz="2000" dirty="0"/>
          </a:p>
          <a:p>
            <a:r>
              <a:rPr lang="en-US" sz="2000" dirty="0" smtClean="0"/>
              <a:t>Or: generative models of action choice = Formalize concepts such as ‘goal’, ‘agent’, planning’, ‘cost’, used to describe core psychological reasoning in infancy</a:t>
            </a:r>
          </a:p>
        </p:txBody>
      </p:sp>
      <p:sp>
        <p:nvSpPr>
          <p:cNvPr id="4" name="Rounded Rectangular Callout 3"/>
          <p:cNvSpPr/>
          <p:nvPr/>
        </p:nvSpPr>
        <p:spPr>
          <a:xfrm>
            <a:off x="5076056" y="3645024"/>
            <a:ext cx="3600078" cy="1512168"/>
          </a:xfrm>
          <a:prstGeom prst="wedgeRoundRectCallout">
            <a:avLst>
              <a:gd name="adj1" fmla="val 3579"/>
              <a:gd name="adj2" fmla="val 77917"/>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solidFill>
                  <a:srgbClr val="C00000"/>
                </a:solidFill>
              </a:rPr>
              <a:t>Applying deep networks here is also new. </a:t>
            </a:r>
          </a:p>
          <a:p>
            <a:pPr algn="ctr"/>
            <a:r>
              <a:rPr lang="en-GB" dirty="0" smtClean="0">
                <a:solidFill>
                  <a:srgbClr val="C00000"/>
                </a:solidFill>
                <a:sym typeface="Wingdings" panose="05000000000000000000" pitchFamily="2" charset="2"/>
              </a:rPr>
              <a:t> It </a:t>
            </a:r>
            <a:r>
              <a:rPr lang="en-GB" dirty="0" smtClean="0">
                <a:solidFill>
                  <a:srgbClr val="C00000"/>
                </a:solidFill>
              </a:rPr>
              <a:t>could learn visual cues, heuristics and summary stats of a scene with agents. </a:t>
            </a:r>
            <a:endParaRPr lang="en-GB" dirty="0">
              <a:solidFill>
                <a:srgbClr val="C00000"/>
              </a:solidFill>
            </a:endParaRPr>
          </a:p>
        </p:txBody>
      </p:sp>
      <p:pic>
        <p:nvPicPr>
          <p:cNvPr id="6" name="Picture 5"/>
          <p:cNvPicPr>
            <a:picLocks noChangeAspect="1"/>
          </p:cNvPicPr>
          <p:nvPr/>
        </p:nvPicPr>
        <p:blipFill>
          <a:blip r:embed="rId3"/>
          <a:stretch>
            <a:fillRect/>
          </a:stretch>
        </p:blipFill>
        <p:spPr>
          <a:xfrm>
            <a:off x="6948264" y="-12065"/>
            <a:ext cx="4119237" cy="2320697"/>
          </a:xfrm>
          <a:prstGeom prst="rect">
            <a:avLst/>
          </a:prstGeom>
        </p:spPr>
      </p:pic>
      <p:pic>
        <p:nvPicPr>
          <p:cNvPr id="8" name="Picture 7"/>
          <p:cNvPicPr>
            <a:picLocks noChangeAspect="1"/>
          </p:cNvPicPr>
          <p:nvPr/>
        </p:nvPicPr>
        <p:blipFill>
          <a:blip r:embed="rId4"/>
          <a:stretch>
            <a:fillRect/>
          </a:stretch>
        </p:blipFill>
        <p:spPr>
          <a:xfrm>
            <a:off x="4427984" y="737916"/>
            <a:ext cx="2157065" cy="1467122"/>
          </a:xfrm>
          <a:prstGeom prst="rect">
            <a:avLst/>
          </a:prstGeom>
        </p:spPr>
      </p:pic>
    </p:spTree>
    <p:extLst>
      <p:ext uri="{BB962C8B-B14F-4D97-AF65-F5344CB8AC3E}">
        <p14:creationId xmlns:p14="http://schemas.microsoft.com/office/powerpoint/2010/main" val="2571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Ingredient </a:t>
            </a:r>
            <a:r>
              <a:rPr lang="en-US" dirty="0" smtClean="0"/>
              <a:t>3: </a:t>
            </a:r>
            <a:r>
              <a:rPr lang="en-US" dirty="0"/>
              <a:t>Model </a:t>
            </a:r>
            <a:r>
              <a:rPr lang="en-US" dirty="0" smtClean="0"/>
              <a:t>building</a:t>
            </a:r>
            <a:endParaRPr lang="en-US" dirty="0"/>
          </a:p>
        </p:txBody>
      </p:sp>
      <p:sp>
        <p:nvSpPr>
          <p:cNvPr id="3" name="Content Placeholder 2"/>
          <p:cNvSpPr>
            <a:spLocks noGrp="1"/>
          </p:cNvSpPr>
          <p:nvPr>
            <p:ph idx="1"/>
          </p:nvPr>
        </p:nvSpPr>
        <p:spPr>
          <a:xfrm>
            <a:off x="330200" y="1916833"/>
            <a:ext cx="8489950" cy="4249018"/>
          </a:xfrm>
        </p:spPr>
        <p:txBody>
          <a:bodyPr/>
          <a:lstStyle/>
          <a:p>
            <a:r>
              <a:rPr lang="en-US" sz="2000" dirty="0" smtClean="0"/>
              <a:t>Deep neural networks  are extremely </a:t>
            </a:r>
            <a:r>
              <a:rPr lang="en-US" sz="2000" u="sng" dirty="0" smtClean="0"/>
              <a:t>data hungry</a:t>
            </a:r>
            <a:r>
              <a:rPr lang="en-US" sz="2000" dirty="0" smtClean="0"/>
              <a:t>.</a:t>
            </a:r>
          </a:p>
          <a:p>
            <a:endParaRPr lang="en-US" sz="2000" dirty="0"/>
          </a:p>
          <a:p>
            <a:r>
              <a:rPr lang="en-US" sz="2000" b="1" dirty="0" smtClean="0"/>
              <a:t>Rapid model building</a:t>
            </a:r>
            <a:r>
              <a:rPr lang="en-US" sz="2000" dirty="0" smtClean="0"/>
              <a:t>: When children learn in their native language, they make meaningful generalizations </a:t>
            </a:r>
            <a:r>
              <a:rPr lang="en-US" sz="2000" u="sng" dirty="0" smtClean="0"/>
              <a:t>from only a few examples </a:t>
            </a:r>
            <a:r>
              <a:rPr lang="en-US" sz="2000" dirty="0" smtClean="0"/>
              <a:t>of a new concepts such as  </a:t>
            </a:r>
            <a:r>
              <a:rPr lang="en-US" sz="2000" i="1" dirty="0" smtClean="0"/>
              <a:t>hairbrush</a:t>
            </a:r>
            <a:r>
              <a:rPr lang="en-US" sz="2000" i="1" dirty="0"/>
              <a:t> </a:t>
            </a:r>
            <a:r>
              <a:rPr lang="en-US" sz="2000" i="1" dirty="0" smtClean="0"/>
              <a:t>or pineapple</a:t>
            </a:r>
            <a:endParaRPr lang="en-US" sz="2000" dirty="0" smtClean="0"/>
          </a:p>
          <a:p>
            <a:endParaRPr lang="en-US" sz="2000" dirty="0"/>
          </a:p>
          <a:p>
            <a:r>
              <a:rPr lang="en-US" sz="2000" dirty="0" smtClean="0"/>
              <a:t>Why are NNs so much less efficient? (not always of course)</a:t>
            </a:r>
          </a:p>
          <a:p>
            <a:endParaRPr lang="en-US" sz="2000" dirty="0"/>
          </a:p>
          <a:p>
            <a:endParaRPr lang="en-US" sz="2000" dirty="0" smtClean="0"/>
          </a:p>
          <a:p>
            <a:r>
              <a:rPr lang="en-US" sz="2000" dirty="0" smtClean="0">
                <a:solidFill>
                  <a:srgbClr val="FF9933"/>
                </a:solidFill>
              </a:rPr>
              <a:t>Even with just a few examples, people can lean </a:t>
            </a:r>
            <a:r>
              <a:rPr lang="en-US" sz="2000" u="sng" dirty="0" smtClean="0">
                <a:solidFill>
                  <a:srgbClr val="FF9933"/>
                </a:solidFill>
              </a:rPr>
              <a:t>remarkably rich conceptual models.</a:t>
            </a:r>
          </a:p>
          <a:p>
            <a:pPr marL="914400" lvl="2" indent="0">
              <a:buNone/>
            </a:pPr>
            <a:r>
              <a:rPr lang="en-US" sz="1200" u="sng" dirty="0" smtClean="0">
                <a:solidFill>
                  <a:srgbClr val="FF9933"/>
                </a:solidFill>
              </a:rPr>
              <a:t> </a:t>
            </a:r>
          </a:p>
        </p:txBody>
      </p:sp>
    </p:spTree>
    <p:extLst>
      <p:ext uri="{BB962C8B-B14F-4D97-AF65-F5344CB8AC3E}">
        <p14:creationId xmlns:p14="http://schemas.microsoft.com/office/powerpoint/2010/main" val="67824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835868"/>
            <a:ext cx="8489950" cy="1296988"/>
          </a:xfrm>
        </p:spPr>
        <p:txBody>
          <a:bodyPr/>
          <a:lstStyle/>
          <a:p>
            <a:r>
              <a:rPr lang="en-US" dirty="0"/>
              <a:t>1) Learning </a:t>
            </a:r>
            <a:r>
              <a:rPr lang="en-US" dirty="0" smtClean="0"/>
              <a:t>handwritten characters </a:t>
            </a:r>
            <a:br>
              <a:rPr lang="en-US" dirty="0" smtClean="0"/>
            </a:br>
            <a:endParaRPr lang="en-US" b="0" dirty="0"/>
          </a:p>
        </p:txBody>
      </p:sp>
      <p:sp>
        <p:nvSpPr>
          <p:cNvPr id="3" name="Content Placeholder 2"/>
          <p:cNvSpPr>
            <a:spLocks noGrp="1"/>
          </p:cNvSpPr>
          <p:nvPr>
            <p:ph idx="1"/>
          </p:nvPr>
        </p:nvSpPr>
        <p:spPr/>
        <p:txBody>
          <a:bodyPr/>
          <a:lstStyle/>
          <a:p>
            <a:pPr marL="0" indent="0">
              <a:buNone/>
            </a:pPr>
            <a:r>
              <a:rPr lang="en-US" sz="2000" dirty="0" smtClean="0">
                <a:sym typeface="Wingdings"/>
              </a:rPr>
              <a:t> </a:t>
            </a:r>
            <a:endParaRPr lang="en-US" sz="2000" dirty="0"/>
          </a:p>
        </p:txBody>
      </p:sp>
      <p:pic>
        <p:nvPicPr>
          <p:cNvPr id="5" name="Picture 4"/>
          <p:cNvPicPr>
            <a:picLocks noChangeAspect="1"/>
          </p:cNvPicPr>
          <p:nvPr/>
        </p:nvPicPr>
        <p:blipFill>
          <a:blip r:embed="rId3"/>
          <a:stretch>
            <a:fillRect/>
          </a:stretch>
        </p:blipFill>
        <p:spPr>
          <a:xfrm>
            <a:off x="2395198" y="1916832"/>
            <a:ext cx="4464496" cy="4787693"/>
          </a:xfrm>
          <a:prstGeom prst="rect">
            <a:avLst/>
          </a:prstGeom>
        </p:spPr>
      </p:pic>
      <p:sp>
        <p:nvSpPr>
          <p:cNvPr id="6" name="TextBox 5"/>
          <p:cNvSpPr txBox="1"/>
          <p:nvPr/>
        </p:nvSpPr>
        <p:spPr>
          <a:xfrm>
            <a:off x="323460" y="2525932"/>
            <a:ext cx="2333934" cy="1754326"/>
          </a:xfrm>
          <a:prstGeom prst="rect">
            <a:avLst/>
          </a:prstGeom>
          <a:noFill/>
        </p:spPr>
        <p:txBody>
          <a:bodyPr wrap="square" rtlCol="0">
            <a:spAutoFit/>
          </a:bodyPr>
          <a:lstStyle/>
          <a:p>
            <a:r>
              <a:rPr lang="en-GB" dirty="0" smtClean="0"/>
              <a:t>1. People can learn to recognize a new handwritten character </a:t>
            </a:r>
            <a:r>
              <a:rPr lang="en-GB" dirty="0" smtClean="0"/>
              <a:t>even if someone else draws it!</a:t>
            </a:r>
            <a:endParaRPr lang="en-GB" dirty="0"/>
          </a:p>
        </p:txBody>
      </p:sp>
      <p:sp>
        <p:nvSpPr>
          <p:cNvPr id="7" name="TextBox 6"/>
          <p:cNvSpPr txBox="1"/>
          <p:nvPr/>
        </p:nvSpPr>
        <p:spPr>
          <a:xfrm>
            <a:off x="323460" y="4225086"/>
            <a:ext cx="4619155" cy="646331"/>
          </a:xfrm>
          <a:prstGeom prst="rect">
            <a:avLst/>
          </a:prstGeom>
          <a:noFill/>
        </p:spPr>
        <p:txBody>
          <a:bodyPr wrap="square" rtlCol="0">
            <a:spAutoFit/>
          </a:bodyPr>
          <a:lstStyle/>
          <a:p>
            <a:r>
              <a:rPr lang="en-GB" dirty="0" smtClean="0">
                <a:solidFill>
                  <a:srgbClr val="FF0000"/>
                </a:solidFill>
              </a:rPr>
              <a:t>People learn more than how to do pattern recognition: they learn a concept.</a:t>
            </a:r>
            <a:endParaRPr lang="en-GB" dirty="0">
              <a:solidFill>
                <a:srgbClr val="FF0000"/>
              </a:solidFill>
            </a:endParaRPr>
          </a:p>
        </p:txBody>
      </p:sp>
      <p:sp>
        <p:nvSpPr>
          <p:cNvPr id="8" name="TextBox 7"/>
          <p:cNvSpPr txBox="1"/>
          <p:nvPr/>
        </p:nvSpPr>
        <p:spPr>
          <a:xfrm>
            <a:off x="330200" y="4962589"/>
            <a:ext cx="2347121" cy="1477328"/>
          </a:xfrm>
          <a:prstGeom prst="rect">
            <a:avLst/>
          </a:prstGeom>
          <a:noFill/>
        </p:spPr>
        <p:txBody>
          <a:bodyPr wrap="square" rtlCol="0">
            <a:spAutoFit/>
          </a:bodyPr>
          <a:lstStyle/>
          <a:p>
            <a:r>
              <a:rPr lang="en-GB" dirty="0"/>
              <a:t>2</a:t>
            </a:r>
            <a:r>
              <a:rPr lang="en-GB" dirty="0" smtClean="0"/>
              <a:t>. In addition to recognizing new examples, people can also </a:t>
            </a:r>
            <a:r>
              <a:rPr lang="en-GB" u="sng" dirty="0" smtClean="0"/>
              <a:t>generate</a:t>
            </a:r>
            <a:r>
              <a:rPr lang="en-GB" dirty="0" smtClean="0"/>
              <a:t> new examples.</a:t>
            </a:r>
            <a:endParaRPr lang="en-GB" dirty="0"/>
          </a:p>
        </p:txBody>
      </p:sp>
      <p:sp>
        <p:nvSpPr>
          <p:cNvPr id="9" name="TextBox 8"/>
          <p:cNvSpPr txBox="1"/>
          <p:nvPr/>
        </p:nvSpPr>
        <p:spPr>
          <a:xfrm>
            <a:off x="6865911" y="2527956"/>
            <a:ext cx="2233340" cy="1200329"/>
          </a:xfrm>
          <a:prstGeom prst="rect">
            <a:avLst/>
          </a:prstGeom>
          <a:noFill/>
        </p:spPr>
        <p:txBody>
          <a:bodyPr wrap="square" rtlCol="0">
            <a:spAutoFit/>
          </a:bodyPr>
          <a:lstStyle/>
          <a:p>
            <a:r>
              <a:rPr lang="en-GB" dirty="0" smtClean="0"/>
              <a:t>3. People can parse a character into its most important parts and relations.</a:t>
            </a:r>
            <a:endParaRPr lang="en-GB" dirty="0"/>
          </a:p>
        </p:txBody>
      </p:sp>
      <p:sp>
        <p:nvSpPr>
          <p:cNvPr id="10" name="TextBox 9"/>
          <p:cNvSpPr txBox="1"/>
          <p:nvPr/>
        </p:nvSpPr>
        <p:spPr>
          <a:xfrm>
            <a:off x="7061135" y="4580483"/>
            <a:ext cx="2011390" cy="1754326"/>
          </a:xfrm>
          <a:prstGeom prst="rect">
            <a:avLst/>
          </a:prstGeom>
          <a:noFill/>
        </p:spPr>
        <p:txBody>
          <a:bodyPr wrap="square" rtlCol="0">
            <a:spAutoFit/>
          </a:bodyPr>
          <a:lstStyle/>
          <a:p>
            <a:r>
              <a:rPr lang="en-GB" dirty="0"/>
              <a:t>4</a:t>
            </a:r>
            <a:r>
              <a:rPr lang="en-GB" dirty="0" smtClean="0"/>
              <a:t>. People can generate new characters given a small set of related characters.</a:t>
            </a:r>
            <a:endParaRPr lang="en-GB" dirty="0"/>
          </a:p>
        </p:txBody>
      </p:sp>
      <p:sp>
        <p:nvSpPr>
          <p:cNvPr id="12" name="TextBox 11"/>
          <p:cNvSpPr txBox="1"/>
          <p:nvPr/>
        </p:nvSpPr>
        <p:spPr>
          <a:xfrm>
            <a:off x="107504" y="6520484"/>
            <a:ext cx="2952328" cy="338554"/>
          </a:xfrm>
          <a:prstGeom prst="rect">
            <a:avLst/>
          </a:prstGeom>
          <a:noFill/>
        </p:spPr>
        <p:txBody>
          <a:bodyPr wrap="square" rtlCol="0">
            <a:spAutoFit/>
          </a:bodyPr>
          <a:lstStyle/>
          <a:p>
            <a:r>
              <a:rPr lang="en-US" sz="1600" dirty="0" smtClean="0"/>
              <a:t>*Lake </a:t>
            </a:r>
            <a:r>
              <a:rPr lang="en-US" sz="1600" dirty="0"/>
              <a:t>et al., </a:t>
            </a:r>
            <a:r>
              <a:rPr lang="en-US" sz="1600" dirty="0" smtClean="0"/>
              <a:t>2012</a:t>
            </a:r>
            <a:endParaRPr lang="en-GB" sz="1600" dirty="0"/>
          </a:p>
        </p:txBody>
      </p:sp>
    </p:spTree>
    <p:extLst>
      <p:ext uri="{BB962C8B-B14F-4D97-AF65-F5344CB8AC3E}">
        <p14:creationId xmlns:p14="http://schemas.microsoft.com/office/powerpoint/2010/main" val="221430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Ingredient </a:t>
            </a:r>
            <a:r>
              <a:rPr lang="en-US" dirty="0" smtClean="0"/>
              <a:t>3: Models allow</a:t>
            </a:r>
            <a:endParaRPr lang="en-US" dirty="0"/>
          </a:p>
        </p:txBody>
      </p:sp>
      <p:sp>
        <p:nvSpPr>
          <p:cNvPr id="3" name="Content Placeholder 2"/>
          <p:cNvSpPr>
            <a:spLocks noGrp="1"/>
          </p:cNvSpPr>
          <p:nvPr>
            <p:ph idx="1"/>
          </p:nvPr>
        </p:nvSpPr>
        <p:spPr>
          <a:xfrm>
            <a:off x="330200" y="1916833"/>
            <a:ext cx="8489950" cy="4249018"/>
          </a:xfrm>
        </p:spPr>
        <p:txBody>
          <a:bodyPr/>
          <a:lstStyle/>
          <a:p>
            <a:r>
              <a:rPr lang="en-US" sz="2000" dirty="0" smtClean="0">
                <a:solidFill>
                  <a:srgbClr val="FF9933"/>
                </a:solidFill>
              </a:rPr>
              <a:t>Concepts support classification</a:t>
            </a:r>
            <a:endParaRPr lang="en-US" sz="2000" dirty="0">
              <a:solidFill>
                <a:srgbClr val="FF9933"/>
              </a:solidFill>
            </a:endParaRPr>
          </a:p>
          <a:p>
            <a:r>
              <a:rPr lang="en-US" sz="2000" dirty="0" smtClean="0">
                <a:solidFill>
                  <a:srgbClr val="FF9933"/>
                </a:solidFill>
              </a:rPr>
              <a:t>Concepts support prediction</a:t>
            </a:r>
          </a:p>
          <a:p>
            <a:r>
              <a:rPr lang="en-US" sz="2000" dirty="0" smtClean="0">
                <a:solidFill>
                  <a:srgbClr val="FF9933"/>
                </a:solidFill>
              </a:rPr>
              <a:t>Action</a:t>
            </a:r>
            <a:endParaRPr lang="en-US" sz="2000" dirty="0">
              <a:solidFill>
                <a:srgbClr val="FF9933"/>
              </a:solidFill>
            </a:endParaRPr>
          </a:p>
          <a:p>
            <a:r>
              <a:rPr lang="en-US" sz="2000" dirty="0">
                <a:solidFill>
                  <a:srgbClr val="FF9933"/>
                </a:solidFill>
              </a:rPr>
              <a:t>C</a:t>
            </a:r>
            <a:r>
              <a:rPr lang="en-US" sz="2000" dirty="0" smtClean="0">
                <a:solidFill>
                  <a:srgbClr val="FF9933"/>
                </a:solidFill>
              </a:rPr>
              <a:t>ommunication </a:t>
            </a:r>
            <a:endParaRPr lang="en-US" sz="2000" dirty="0"/>
          </a:p>
          <a:p>
            <a:r>
              <a:rPr lang="en-US" sz="2000" dirty="0" smtClean="0">
                <a:solidFill>
                  <a:srgbClr val="FF9933"/>
                </a:solidFill>
              </a:rPr>
              <a:t>Imagination</a:t>
            </a:r>
          </a:p>
          <a:p>
            <a:r>
              <a:rPr lang="en-US" sz="2000" dirty="0" smtClean="0">
                <a:solidFill>
                  <a:srgbClr val="FF9933"/>
                </a:solidFill>
              </a:rPr>
              <a:t>Explanation</a:t>
            </a:r>
          </a:p>
          <a:p>
            <a:r>
              <a:rPr lang="en-US" sz="2000" dirty="0" smtClean="0">
                <a:solidFill>
                  <a:srgbClr val="FF9933"/>
                </a:solidFill>
              </a:rPr>
              <a:t>Composition</a:t>
            </a:r>
          </a:p>
          <a:p>
            <a:endParaRPr lang="en-US" sz="2000" dirty="0">
              <a:solidFill>
                <a:srgbClr val="FF9933"/>
              </a:solidFill>
            </a:endParaRPr>
          </a:p>
          <a:p>
            <a:endParaRPr lang="en-US" sz="2000" dirty="0" smtClean="0">
              <a:solidFill>
                <a:srgbClr val="FF9933"/>
              </a:solidFill>
            </a:endParaRPr>
          </a:p>
          <a:p>
            <a:r>
              <a:rPr lang="en-US" sz="2000" dirty="0" smtClean="0">
                <a:solidFill>
                  <a:srgbClr val="FF9933"/>
                </a:solidFill>
              </a:rPr>
              <a:t>=&gt; These abilities are not independent of the model, rather they hang together and come for free with the acquisition of the underlying concept.</a:t>
            </a:r>
            <a:endParaRPr lang="en-US" sz="2000" dirty="0">
              <a:solidFill>
                <a:srgbClr val="FF9933"/>
              </a:solidFill>
            </a:endParaRPr>
          </a:p>
        </p:txBody>
      </p:sp>
      <p:pic>
        <p:nvPicPr>
          <p:cNvPr id="4" name="Picture 3"/>
          <p:cNvPicPr>
            <a:picLocks noChangeAspect="1"/>
          </p:cNvPicPr>
          <p:nvPr/>
        </p:nvPicPr>
        <p:blipFill>
          <a:blip r:embed="rId2"/>
          <a:stretch>
            <a:fillRect/>
          </a:stretch>
        </p:blipFill>
        <p:spPr>
          <a:xfrm>
            <a:off x="5292080" y="1772816"/>
            <a:ext cx="3258212" cy="3227380"/>
          </a:xfrm>
          <a:prstGeom prst="rect">
            <a:avLst/>
          </a:prstGeom>
        </p:spPr>
      </p:pic>
    </p:spTree>
    <p:extLst>
      <p:ext uri="{BB962C8B-B14F-4D97-AF65-F5344CB8AC3E}">
        <p14:creationId xmlns:p14="http://schemas.microsoft.com/office/powerpoint/2010/main" val="142347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95536" y="764704"/>
            <a:ext cx="8489950"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3000" b="1" kern="1200">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panose="020B0604020202020204" pitchFamily="34" charset="0"/>
              </a:defRPr>
            </a:lvl2pPr>
            <a:lvl3pPr algn="l" rtl="0" fontAlgn="base">
              <a:spcBef>
                <a:spcPct val="0"/>
              </a:spcBef>
              <a:spcAft>
                <a:spcPct val="0"/>
              </a:spcAft>
              <a:defRPr sz="3000" b="1">
                <a:solidFill>
                  <a:schemeClr val="tx2"/>
                </a:solidFill>
                <a:latin typeface="Arial" panose="020B0604020202020204" pitchFamily="34" charset="0"/>
              </a:defRPr>
            </a:lvl3pPr>
            <a:lvl4pPr algn="l" rtl="0" fontAlgn="base">
              <a:spcBef>
                <a:spcPct val="0"/>
              </a:spcBef>
              <a:spcAft>
                <a:spcPct val="0"/>
              </a:spcAft>
              <a:defRPr sz="3000" b="1">
                <a:solidFill>
                  <a:schemeClr val="tx2"/>
                </a:solidFill>
                <a:latin typeface="Arial" panose="020B0604020202020204" pitchFamily="34" charset="0"/>
              </a:defRPr>
            </a:lvl4pPr>
            <a:lvl5pPr algn="l" rtl="0" fontAlgn="base">
              <a:spcBef>
                <a:spcPct val="0"/>
              </a:spcBef>
              <a:spcAft>
                <a:spcPct val="0"/>
              </a:spcAft>
              <a:defRPr sz="3000" b="1">
                <a:solidFill>
                  <a:schemeClr val="tx2"/>
                </a:solidFill>
                <a:latin typeface="Arial" panose="020B0604020202020204" pitchFamily="34" charset="0"/>
              </a:defRPr>
            </a:lvl5pPr>
            <a:lvl6pPr marL="457200" algn="l" rtl="0" fontAlgn="base">
              <a:spcBef>
                <a:spcPct val="0"/>
              </a:spcBef>
              <a:spcAft>
                <a:spcPct val="0"/>
              </a:spcAft>
              <a:defRPr sz="3000" b="1">
                <a:solidFill>
                  <a:schemeClr val="tx2"/>
                </a:solidFill>
                <a:latin typeface="Arial" panose="020B0604020202020204" pitchFamily="34" charset="0"/>
              </a:defRPr>
            </a:lvl6pPr>
            <a:lvl7pPr marL="914400" algn="l" rtl="0" fontAlgn="base">
              <a:spcBef>
                <a:spcPct val="0"/>
              </a:spcBef>
              <a:spcAft>
                <a:spcPct val="0"/>
              </a:spcAft>
              <a:defRPr sz="3000" b="1">
                <a:solidFill>
                  <a:schemeClr val="tx2"/>
                </a:solidFill>
                <a:latin typeface="Arial" panose="020B0604020202020204" pitchFamily="34" charset="0"/>
              </a:defRPr>
            </a:lvl7pPr>
            <a:lvl8pPr marL="1371600" algn="l" rtl="0" fontAlgn="base">
              <a:spcBef>
                <a:spcPct val="0"/>
              </a:spcBef>
              <a:spcAft>
                <a:spcPct val="0"/>
              </a:spcAft>
              <a:defRPr sz="3000" b="1">
                <a:solidFill>
                  <a:schemeClr val="tx2"/>
                </a:solidFill>
                <a:latin typeface="Arial" panose="020B0604020202020204" pitchFamily="34" charset="0"/>
              </a:defRPr>
            </a:lvl8pPr>
            <a:lvl9pPr marL="1828800" algn="l" rtl="0" fontAlgn="base">
              <a:spcBef>
                <a:spcPct val="0"/>
              </a:spcBef>
              <a:spcAft>
                <a:spcPct val="0"/>
              </a:spcAft>
              <a:defRPr sz="3000" b="1">
                <a:solidFill>
                  <a:schemeClr val="tx2"/>
                </a:solidFill>
                <a:latin typeface="Arial" panose="020B0604020202020204" pitchFamily="34" charset="0"/>
              </a:defRPr>
            </a:lvl9pPr>
          </a:lstStyle>
          <a:p>
            <a:r>
              <a:rPr lang="en-US" dirty="0" smtClean="0"/>
              <a:t>Can we imitate this rapid model building?</a:t>
            </a:r>
            <a:endParaRPr lang="en-US" dirty="0"/>
          </a:p>
        </p:txBody>
      </p:sp>
      <p:sp>
        <p:nvSpPr>
          <p:cNvPr id="7" name="Content Placeholder 2"/>
          <p:cNvSpPr>
            <a:spLocks noGrp="1"/>
          </p:cNvSpPr>
          <p:nvPr>
            <p:ph idx="1"/>
          </p:nvPr>
        </p:nvSpPr>
        <p:spPr>
          <a:xfrm>
            <a:off x="323528" y="2061692"/>
            <a:ext cx="8352928" cy="4128906"/>
          </a:xfrm>
        </p:spPr>
        <p:txBody>
          <a:bodyPr/>
          <a:lstStyle/>
          <a:p>
            <a:pPr>
              <a:buFont typeface="Wingdings" panose="05000000000000000000" pitchFamily="2" charset="2"/>
              <a:buChar char="v"/>
            </a:pPr>
            <a:r>
              <a:rPr lang="en-GB" sz="2000" dirty="0" smtClean="0">
                <a:sym typeface="Wingdings" panose="05000000000000000000" pitchFamily="2" charset="2"/>
              </a:rPr>
              <a:t>Conclusions on the </a:t>
            </a:r>
            <a:r>
              <a:rPr lang="en-GB" sz="2000" dirty="0" smtClean="0">
                <a:sym typeface="Wingdings" panose="05000000000000000000" pitchFamily="2" charset="2"/>
              </a:rPr>
              <a:t>Characters </a:t>
            </a:r>
            <a:r>
              <a:rPr lang="en-GB" sz="2000" dirty="0" smtClean="0">
                <a:sym typeface="Wingdings" panose="05000000000000000000" pitchFamily="2" charset="2"/>
              </a:rPr>
              <a:t>Challenge by </a:t>
            </a:r>
            <a:r>
              <a:rPr lang="en-GB" sz="2000" u="sng" dirty="0" smtClean="0">
                <a:sym typeface="Wingdings" panose="05000000000000000000" pitchFamily="2" charset="2"/>
              </a:rPr>
              <a:t>Lake et al. (2015)’s probabilistic program induction:</a:t>
            </a:r>
          </a:p>
          <a:p>
            <a:pPr>
              <a:buFont typeface="Wingdings" panose="05000000000000000000" pitchFamily="2" charset="2"/>
              <a:buChar char="v"/>
            </a:pPr>
            <a:endParaRPr lang="en-GB" sz="2000" dirty="0">
              <a:sym typeface="Wingdings" panose="05000000000000000000" pitchFamily="2" charset="2"/>
            </a:endParaRPr>
          </a:p>
          <a:p>
            <a:pPr>
              <a:buFont typeface="Wingdings" panose="05000000000000000000" pitchFamily="2" charset="2"/>
              <a:buChar char="v"/>
            </a:pPr>
            <a:r>
              <a:rPr lang="en-GB" sz="2000" dirty="0" smtClean="0">
                <a:sym typeface="Wingdings" panose="05000000000000000000" pitchFamily="2" charset="2"/>
              </a:rPr>
              <a:t>While both people and model represent characters as a sequence of pen strokes and relations, </a:t>
            </a:r>
            <a:r>
              <a:rPr lang="en-GB" sz="2000" b="1" dirty="0" smtClean="0">
                <a:sym typeface="Wingdings" panose="05000000000000000000" pitchFamily="2" charset="2"/>
              </a:rPr>
              <a:t>people have a far richer repertoire of structural relations between strokes.</a:t>
            </a:r>
          </a:p>
          <a:p>
            <a:pPr>
              <a:buFont typeface="Wingdings" panose="05000000000000000000" pitchFamily="2" charset="2"/>
              <a:buChar char="v"/>
            </a:pPr>
            <a:endParaRPr lang="en-GB" sz="2000" dirty="0">
              <a:sym typeface="Wingdings" panose="05000000000000000000" pitchFamily="2" charset="2"/>
            </a:endParaRPr>
          </a:p>
          <a:p>
            <a:pPr>
              <a:buFont typeface="Wingdings" panose="05000000000000000000" pitchFamily="2" charset="2"/>
              <a:buChar char="v"/>
            </a:pPr>
            <a:r>
              <a:rPr lang="en-GB" sz="2000" dirty="0" smtClean="0">
                <a:sym typeface="Wingdings" panose="05000000000000000000" pitchFamily="2" charset="2"/>
              </a:rPr>
              <a:t>People can efficiently integrate across multiple examples of a character combining different variants into single coherent representation</a:t>
            </a:r>
            <a:r>
              <a:rPr lang="en-GB" sz="2000" dirty="0" smtClean="0">
                <a:sym typeface="Wingdings" panose="05000000000000000000" pitchFamily="2" charset="2"/>
              </a:rPr>
              <a:t>.</a:t>
            </a:r>
          </a:p>
          <a:p>
            <a:pPr>
              <a:buFont typeface="Wingdings" panose="05000000000000000000" pitchFamily="2" charset="2"/>
              <a:buChar char="v"/>
            </a:pPr>
            <a:endParaRPr lang="en-GB" sz="2000" dirty="0">
              <a:sym typeface="Wingdings" panose="05000000000000000000" pitchFamily="2" charset="2"/>
            </a:endParaRPr>
          </a:p>
          <a:p>
            <a:pPr>
              <a:buFont typeface="Wingdings" panose="05000000000000000000" pitchFamily="2" charset="2"/>
              <a:buChar char="v"/>
            </a:pPr>
            <a:r>
              <a:rPr lang="en-GB" sz="2000" b="1" dirty="0" smtClean="0">
                <a:sym typeface="Wingdings" panose="05000000000000000000" pitchFamily="2" charset="2"/>
              </a:rPr>
              <a:t>- AI still not as good as human performance!</a:t>
            </a:r>
            <a:endParaRPr lang="en-GB" sz="1800" b="1" dirty="0"/>
          </a:p>
          <a:p>
            <a:endParaRPr lang="en-GB" sz="2000" dirty="0"/>
          </a:p>
        </p:txBody>
      </p:sp>
    </p:spTree>
    <p:extLst>
      <p:ext uri="{BB962C8B-B14F-4D97-AF65-F5344CB8AC3E}">
        <p14:creationId xmlns:p14="http://schemas.microsoft.com/office/powerpoint/2010/main" val="388685800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95536" y="764704"/>
            <a:ext cx="8489950"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3000" b="1" kern="1200">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panose="020B0604020202020204" pitchFamily="34" charset="0"/>
              </a:defRPr>
            </a:lvl2pPr>
            <a:lvl3pPr algn="l" rtl="0" fontAlgn="base">
              <a:spcBef>
                <a:spcPct val="0"/>
              </a:spcBef>
              <a:spcAft>
                <a:spcPct val="0"/>
              </a:spcAft>
              <a:defRPr sz="3000" b="1">
                <a:solidFill>
                  <a:schemeClr val="tx2"/>
                </a:solidFill>
                <a:latin typeface="Arial" panose="020B0604020202020204" pitchFamily="34" charset="0"/>
              </a:defRPr>
            </a:lvl3pPr>
            <a:lvl4pPr algn="l" rtl="0" fontAlgn="base">
              <a:spcBef>
                <a:spcPct val="0"/>
              </a:spcBef>
              <a:spcAft>
                <a:spcPct val="0"/>
              </a:spcAft>
              <a:defRPr sz="3000" b="1">
                <a:solidFill>
                  <a:schemeClr val="tx2"/>
                </a:solidFill>
                <a:latin typeface="Arial" panose="020B0604020202020204" pitchFamily="34" charset="0"/>
              </a:defRPr>
            </a:lvl4pPr>
            <a:lvl5pPr algn="l" rtl="0" fontAlgn="base">
              <a:spcBef>
                <a:spcPct val="0"/>
              </a:spcBef>
              <a:spcAft>
                <a:spcPct val="0"/>
              </a:spcAft>
              <a:defRPr sz="3000" b="1">
                <a:solidFill>
                  <a:schemeClr val="tx2"/>
                </a:solidFill>
                <a:latin typeface="Arial" panose="020B0604020202020204" pitchFamily="34" charset="0"/>
              </a:defRPr>
            </a:lvl5pPr>
            <a:lvl6pPr marL="457200" algn="l" rtl="0" fontAlgn="base">
              <a:spcBef>
                <a:spcPct val="0"/>
              </a:spcBef>
              <a:spcAft>
                <a:spcPct val="0"/>
              </a:spcAft>
              <a:defRPr sz="3000" b="1">
                <a:solidFill>
                  <a:schemeClr val="tx2"/>
                </a:solidFill>
                <a:latin typeface="Arial" panose="020B0604020202020204" pitchFamily="34" charset="0"/>
              </a:defRPr>
            </a:lvl6pPr>
            <a:lvl7pPr marL="914400" algn="l" rtl="0" fontAlgn="base">
              <a:spcBef>
                <a:spcPct val="0"/>
              </a:spcBef>
              <a:spcAft>
                <a:spcPct val="0"/>
              </a:spcAft>
              <a:defRPr sz="3000" b="1">
                <a:solidFill>
                  <a:schemeClr val="tx2"/>
                </a:solidFill>
                <a:latin typeface="Arial" panose="020B0604020202020204" pitchFamily="34" charset="0"/>
              </a:defRPr>
            </a:lvl7pPr>
            <a:lvl8pPr marL="1371600" algn="l" rtl="0" fontAlgn="base">
              <a:spcBef>
                <a:spcPct val="0"/>
              </a:spcBef>
              <a:spcAft>
                <a:spcPct val="0"/>
              </a:spcAft>
              <a:defRPr sz="3000" b="1">
                <a:solidFill>
                  <a:schemeClr val="tx2"/>
                </a:solidFill>
                <a:latin typeface="Arial" panose="020B0604020202020204" pitchFamily="34" charset="0"/>
              </a:defRPr>
            </a:lvl8pPr>
            <a:lvl9pPr marL="1828800" algn="l" rtl="0" fontAlgn="base">
              <a:spcBef>
                <a:spcPct val="0"/>
              </a:spcBef>
              <a:spcAft>
                <a:spcPct val="0"/>
              </a:spcAft>
              <a:defRPr sz="3000" b="1">
                <a:solidFill>
                  <a:schemeClr val="tx2"/>
                </a:solidFill>
                <a:latin typeface="Arial" panose="020B0604020202020204" pitchFamily="34" charset="0"/>
              </a:defRPr>
            </a:lvl9pPr>
          </a:lstStyle>
          <a:p>
            <a:r>
              <a:rPr lang="en-US" dirty="0" smtClean="0"/>
              <a:t>Can we imitate this rapid model building?</a:t>
            </a:r>
            <a:endParaRPr lang="en-US" dirty="0"/>
          </a:p>
        </p:txBody>
      </p:sp>
      <p:sp>
        <p:nvSpPr>
          <p:cNvPr id="7" name="Content Placeholder 2"/>
          <p:cNvSpPr>
            <a:spLocks noGrp="1"/>
          </p:cNvSpPr>
          <p:nvPr>
            <p:ph idx="1"/>
          </p:nvPr>
        </p:nvSpPr>
        <p:spPr>
          <a:xfrm>
            <a:off x="395536" y="1916832"/>
            <a:ext cx="8561958" cy="4536504"/>
          </a:xfrm>
        </p:spPr>
        <p:txBody>
          <a:bodyPr/>
          <a:lstStyle/>
          <a:p>
            <a:pPr>
              <a:buFont typeface="Wingdings" panose="05000000000000000000" pitchFamily="2" charset="2"/>
              <a:buChar char="v"/>
            </a:pPr>
            <a:r>
              <a:rPr lang="en-GB" sz="2000" u="sng" dirty="0" smtClean="0">
                <a:sym typeface="Wingdings" panose="05000000000000000000" pitchFamily="2" charset="2"/>
              </a:rPr>
              <a:t>Lake et al. (2015)’s probabilistic program induction:</a:t>
            </a:r>
          </a:p>
          <a:p>
            <a:pPr>
              <a:buFont typeface="Wingdings" panose="05000000000000000000" pitchFamily="2" charset="2"/>
              <a:buChar char="v"/>
            </a:pPr>
            <a:endParaRPr lang="en-GB" sz="2000" dirty="0">
              <a:sym typeface="Wingdings" panose="05000000000000000000" pitchFamily="2" charset="2"/>
            </a:endParaRPr>
          </a:p>
          <a:p>
            <a:pPr marL="0" indent="0">
              <a:buNone/>
            </a:pPr>
            <a:endParaRPr lang="en-GB" sz="2000" dirty="0"/>
          </a:p>
          <a:p>
            <a:pPr marL="0" indent="0">
              <a:buNone/>
            </a:pPr>
            <a:r>
              <a:rPr lang="en-GB" sz="2000" dirty="0" smtClean="0"/>
              <a:t>		</a:t>
            </a:r>
            <a:endParaRPr lang="en-GB" sz="2000" dirty="0"/>
          </a:p>
        </p:txBody>
      </p:sp>
      <p:graphicFrame>
        <p:nvGraphicFramePr>
          <p:cNvPr id="2" name="Table 1"/>
          <p:cNvGraphicFramePr>
            <a:graphicFrameLocks noGrp="1"/>
          </p:cNvGraphicFramePr>
          <p:nvPr>
            <p:extLst>
              <p:ext uri="{D42A27DB-BD31-4B8C-83A1-F6EECF244321}">
                <p14:modId xmlns:p14="http://schemas.microsoft.com/office/powerpoint/2010/main" val="1832184764"/>
              </p:ext>
            </p:extLst>
          </p:nvPr>
        </p:nvGraphicFramePr>
        <p:xfrm>
          <a:off x="1475656" y="2842884"/>
          <a:ext cx="6096000" cy="370840"/>
        </p:xfrm>
        <a:graphic>
          <a:graphicData uri="http://schemas.openxmlformats.org/drawingml/2006/table">
            <a:tbl>
              <a:tblPr firstRow="1" bandRow="1">
                <a:tableStyleId>{F5AB1C69-6EDB-4FF4-983F-18BD219EF322}</a:tableStyleId>
              </a:tblPr>
              <a:tblGrid>
                <a:gridCol w="3048000"/>
                <a:gridCol w="3048000"/>
              </a:tblGrid>
              <a:tr h="370840">
                <a:tc>
                  <a:txBody>
                    <a:bodyPr/>
                    <a:lstStyle/>
                    <a:p>
                      <a:pPr algn="ctr"/>
                      <a:r>
                        <a:rPr lang="en-GB" dirty="0" smtClean="0">
                          <a:solidFill>
                            <a:sysClr val="windowText" lastClr="000000"/>
                          </a:solidFill>
                        </a:rPr>
                        <a:t>People</a:t>
                      </a:r>
                      <a:endParaRPr lang="en-GB"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GB" dirty="0" smtClean="0">
                          <a:solidFill>
                            <a:sysClr val="windowText" lastClr="000000"/>
                          </a:solidFill>
                        </a:rPr>
                        <a:t>Machines</a:t>
                      </a:r>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r>
            </a:tbl>
          </a:graphicData>
        </a:graphic>
      </p:graphicFrame>
      <p:pic>
        <p:nvPicPr>
          <p:cNvPr id="1026" name="Picture 2" descr="Image result for troph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6761381" y="1627008"/>
            <a:ext cx="530002" cy="7418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45799" y="3417938"/>
            <a:ext cx="5256584" cy="646331"/>
          </a:xfrm>
          <a:prstGeom prst="rect">
            <a:avLst/>
          </a:prstGeom>
          <a:noFill/>
        </p:spPr>
        <p:txBody>
          <a:bodyPr wrap="square" rtlCol="0">
            <a:spAutoFit/>
          </a:bodyPr>
          <a:lstStyle/>
          <a:p>
            <a:pPr marL="285750" indent="-285750">
              <a:buFont typeface="Arial" panose="020B0604020202020204" pitchFamily="34" charset="0"/>
              <a:buChar char="•"/>
            </a:pPr>
            <a:r>
              <a:rPr lang="en-GB" dirty="0" smtClean="0"/>
              <a:t>Compare the ability to learn new handwritten characters from the world’s alphabets. </a:t>
            </a:r>
            <a:endParaRPr lang="en-GB" dirty="0"/>
          </a:p>
        </p:txBody>
      </p:sp>
      <p:sp>
        <p:nvSpPr>
          <p:cNvPr id="8" name="TextBox 7"/>
          <p:cNvSpPr txBox="1"/>
          <p:nvPr/>
        </p:nvSpPr>
        <p:spPr>
          <a:xfrm>
            <a:off x="4822673" y="4178777"/>
            <a:ext cx="3963149" cy="2031325"/>
          </a:xfrm>
          <a:prstGeom prst="rect">
            <a:avLst/>
          </a:prstGeom>
          <a:noFill/>
        </p:spPr>
        <p:txBody>
          <a:bodyPr wrap="square" rtlCol="0">
            <a:spAutoFit/>
          </a:bodyPr>
          <a:lstStyle/>
          <a:p>
            <a:pPr marL="285750" indent="-285750">
              <a:buFont typeface="Arial" panose="020B0604020202020204" pitchFamily="34" charset="0"/>
              <a:buChar char="•"/>
            </a:pPr>
            <a:r>
              <a:rPr lang="en-GB" dirty="0" smtClean="0"/>
              <a:t>Deep learning </a:t>
            </a:r>
          </a:p>
          <a:p>
            <a:pPr marL="285750" indent="-285750">
              <a:buFont typeface="Arial" panose="020B0604020202020204" pitchFamily="34" charset="0"/>
              <a:buChar char="•"/>
            </a:pPr>
            <a:r>
              <a:rPr lang="en-GB" b="1" dirty="0" smtClean="0"/>
              <a:t>Bayesian Program learning (BPL) </a:t>
            </a:r>
            <a:r>
              <a:rPr lang="en-GB" dirty="0" smtClean="0"/>
              <a:t>represents concepts as simple stochastic programs, i.e., structured procedures that generate new examples of a concept when executed</a:t>
            </a:r>
            <a:endParaRPr lang="en-GB" dirty="0"/>
          </a:p>
        </p:txBody>
      </p:sp>
    </p:spTree>
    <p:extLst>
      <p:ext uri="{BB962C8B-B14F-4D97-AF65-F5344CB8AC3E}">
        <p14:creationId xmlns:p14="http://schemas.microsoft.com/office/powerpoint/2010/main" val="425208902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23528" y="620688"/>
            <a:ext cx="9001000"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3000" b="1" kern="1200">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panose="020B0604020202020204" pitchFamily="34" charset="0"/>
              </a:defRPr>
            </a:lvl2pPr>
            <a:lvl3pPr algn="l" rtl="0" fontAlgn="base">
              <a:spcBef>
                <a:spcPct val="0"/>
              </a:spcBef>
              <a:spcAft>
                <a:spcPct val="0"/>
              </a:spcAft>
              <a:defRPr sz="3000" b="1">
                <a:solidFill>
                  <a:schemeClr val="tx2"/>
                </a:solidFill>
                <a:latin typeface="Arial" panose="020B0604020202020204" pitchFamily="34" charset="0"/>
              </a:defRPr>
            </a:lvl3pPr>
            <a:lvl4pPr algn="l" rtl="0" fontAlgn="base">
              <a:spcBef>
                <a:spcPct val="0"/>
              </a:spcBef>
              <a:spcAft>
                <a:spcPct val="0"/>
              </a:spcAft>
              <a:defRPr sz="3000" b="1">
                <a:solidFill>
                  <a:schemeClr val="tx2"/>
                </a:solidFill>
                <a:latin typeface="Arial" panose="020B0604020202020204" pitchFamily="34" charset="0"/>
              </a:defRPr>
            </a:lvl4pPr>
            <a:lvl5pPr algn="l" rtl="0" fontAlgn="base">
              <a:spcBef>
                <a:spcPct val="0"/>
              </a:spcBef>
              <a:spcAft>
                <a:spcPct val="0"/>
              </a:spcAft>
              <a:defRPr sz="3000" b="1">
                <a:solidFill>
                  <a:schemeClr val="tx2"/>
                </a:solidFill>
                <a:latin typeface="Arial" panose="020B0604020202020204" pitchFamily="34" charset="0"/>
              </a:defRPr>
            </a:lvl5pPr>
            <a:lvl6pPr marL="457200" algn="l" rtl="0" fontAlgn="base">
              <a:spcBef>
                <a:spcPct val="0"/>
              </a:spcBef>
              <a:spcAft>
                <a:spcPct val="0"/>
              </a:spcAft>
              <a:defRPr sz="3000" b="1">
                <a:solidFill>
                  <a:schemeClr val="tx2"/>
                </a:solidFill>
                <a:latin typeface="Arial" panose="020B0604020202020204" pitchFamily="34" charset="0"/>
              </a:defRPr>
            </a:lvl6pPr>
            <a:lvl7pPr marL="914400" algn="l" rtl="0" fontAlgn="base">
              <a:spcBef>
                <a:spcPct val="0"/>
              </a:spcBef>
              <a:spcAft>
                <a:spcPct val="0"/>
              </a:spcAft>
              <a:defRPr sz="3000" b="1">
                <a:solidFill>
                  <a:schemeClr val="tx2"/>
                </a:solidFill>
                <a:latin typeface="Arial" panose="020B0604020202020204" pitchFamily="34" charset="0"/>
              </a:defRPr>
            </a:lvl7pPr>
            <a:lvl8pPr marL="1371600" algn="l" rtl="0" fontAlgn="base">
              <a:spcBef>
                <a:spcPct val="0"/>
              </a:spcBef>
              <a:spcAft>
                <a:spcPct val="0"/>
              </a:spcAft>
              <a:defRPr sz="3000" b="1">
                <a:solidFill>
                  <a:schemeClr val="tx2"/>
                </a:solidFill>
                <a:latin typeface="Arial" panose="020B0604020202020204" pitchFamily="34" charset="0"/>
              </a:defRPr>
            </a:lvl8pPr>
            <a:lvl9pPr marL="1828800" algn="l" rtl="0" fontAlgn="base">
              <a:spcBef>
                <a:spcPct val="0"/>
              </a:spcBef>
              <a:spcAft>
                <a:spcPct val="0"/>
              </a:spcAft>
              <a:defRPr sz="3000" b="1">
                <a:solidFill>
                  <a:schemeClr val="tx2"/>
                </a:solidFill>
                <a:latin typeface="Arial" panose="020B0604020202020204" pitchFamily="34" charset="0"/>
              </a:defRPr>
            </a:lvl9pPr>
          </a:lstStyle>
          <a:p>
            <a:r>
              <a:rPr lang="en-US" sz="2400" dirty="0" smtClean="0"/>
              <a:t>A causal, compositional model of handwritten characters</a:t>
            </a:r>
            <a:endParaRPr lang="en-US" sz="2400" dirty="0"/>
          </a:p>
        </p:txBody>
      </p:sp>
      <p:pic>
        <p:nvPicPr>
          <p:cNvPr id="3" name="Picture 2"/>
          <p:cNvPicPr>
            <a:picLocks noChangeAspect="1"/>
          </p:cNvPicPr>
          <p:nvPr/>
        </p:nvPicPr>
        <p:blipFill>
          <a:blip r:embed="rId3"/>
          <a:stretch>
            <a:fillRect/>
          </a:stretch>
        </p:blipFill>
        <p:spPr>
          <a:xfrm>
            <a:off x="1115616" y="1412776"/>
            <a:ext cx="6665175" cy="5341748"/>
          </a:xfrm>
          <a:prstGeom prst="rect">
            <a:avLst/>
          </a:prstGeom>
        </p:spPr>
      </p:pic>
    </p:spTree>
    <p:extLst>
      <p:ext uri="{BB962C8B-B14F-4D97-AF65-F5344CB8AC3E}">
        <p14:creationId xmlns:p14="http://schemas.microsoft.com/office/powerpoint/2010/main" val="33986042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23528" y="620688"/>
            <a:ext cx="9001000"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3000" b="1" kern="1200">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panose="020B0604020202020204" pitchFamily="34" charset="0"/>
              </a:defRPr>
            </a:lvl2pPr>
            <a:lvl3pPr algn="l" rtl="0" fontAlgn="base">
              <a:spcBef>
                <a:spcPct val="0"/>
              </a:spcBef>
              <a:spcAft>
                <a:spcPct val="0"/>
              </a:spcAft>
              <a:defRPr sz="3000" b="1">
                <a:solidFill>
                  <a:schemeClr val="tx2"/>
                </a:solidFill>
                <a:latin typeface="Arial" panose="020B0604020202020204" pitchFamily="34" charset="0"/>
              </a:defRPr>
            </a:lvl3pPr>
            <a:lvl4pPr algn="l" rtl="0" fontAlgn="base">
              <a:spcBef>
                <a:spcPct val="0"/>
              </a:spcBef>
              <a:spcAft>
                <a:spcPct val="0"/>
              </a:spcAft>
              <a:defRPr sz="3000" b="1">
                <a:solidFill>
                  <a:schemeClr val="tx2"/>
                </a:solidFill>
                <a:latin typeface="Arial" panose="020B0604020202020204" pitchFamily="34" charset="0"/>
              </a:defRPr>
            </a:lvl4pPr>
            <a:lvl5pPr algn="l" rtl="0" fontAlgn="base">
              <a:spcBef>
                <a:spcPct val="0"/>
              </a:spcBef>
              <a:spcAft>
                <a:spcPct val="0"/>
              </a:spcAft>
              <a:defRPr sz="3000" b="1">
                <a:solidFill>
                  <a:schemeClr val="tx2"/>
                </a:solidFill>
                <a:latin typeface="Arial" panose="020B0604020202020204" pitchFamily="34" charset="0"/>
              </a:defRPr>
            </a:lvl5pPr>
            <a:lvl6pPr marL="457200" algn="l" rtl="0" fontAlgn="base">
              <a:spcBef>
                <a:spcPct val="0"/>
              </a:spcBef>
              <a:spcAft>
                <a:spcPct val="0"/>
              </a:spcAft>
              <a:defRPr sz="3000" b="1">
                <a:solidFill>
                  <a:schemeClr val="tx2"/>
                </a:solidFill>
                <a:latin typeface="Arial" panose="020B0604020202020204" pitchFamily="34" charset="0"/>
              </a:defRPr>
            </a:lvl6pPr>
            <a:lvl7pPr marL="914400" algn="l" rtl="0" fontAlgn="base">
              <a:spcBef>
                <a:spcPct val="0"/>
              </a:spcBef>
              <a:spcAft>
                <a:spcPct val="0"/>
              </a:spcAft>
              <a:defRPr sz="3000" b="1">
                <a:solidFill>
                  <a:schemeClr val="tx2"/>
                </a:solidFill>
                <a:latin typeface="Arial" panose="020B0604020202020204" pitchFamily="34" charset="0"/>
              </a:defRPr>
            </a:lvl7pPr>
            <a:lvl8pPr marL="1371600" algn="l" rtl="0" fontAlgn="base">
              <a:spcBef>
                <a:spcPct val="0"/>
              </a:spcBef>
              <a:spcAft>
                <a:spcPct val="0"/>
              </a:spcAft>
              <a:defRPr sz="3000" b="1">
                <a:solidFill>
                  <a:schemeClr val="tx2"/>
                </a:solidFill>
                <a:latin typeface="Arial" panose="020B0604020202020204" pitchFamily="34" charset="0"/>
              </a:defRPr>
            </a:lvl8pPr>
            <a:lvl9pPr marL="1828800" algn="l" rtl="0" fontAlgn="base">
              <a:spcBef>
                <a:spcPct val="0"/>
              </a:spcBef>
              <a:spcAft>
                <a:spcPct val="0"/>
              </a:spcAft>
              <a:defRPr sz="3000" b="1">
                <a:solidFill>
                  <a:schemeClr val="tx2"/>
                </a:solidFill>
                <a:latin typeface="Arial" panose="020B0604020202020204" pitchFamily="34" charset="0"/>
              </a:defRPr>
            </a:lvl9pPr>
          </a:lstStyle>
          <a:p>
            <a:r>
              <a:rPr lang="en-US" sz="2400" dirty="0" smtClean="0"/>
              <a:t>Probabilistic inference allows the model to generate new examples from just one example of a new concept</a:t>
            </a:r>
            <a:endParaRPr lang="en-US" sz="2400" dirty="0"/>
          </a:p>
        </p:txBody>
      </p:sp>
      <p:pic>
        <p:nvPicPr>
          <p:cNvPr id="2" name="Picture 1"/>
          <p:cNvPicPr>
            <a:picLocks noChangeAspect="1"/>
          </p:cNvPicPr>
          <p:nvPr/>
        </p:nvPicPr>
        <p:blipFill>
          <a:blip r:embed="rId3"/>
          <a:stretch>
            <a:fillRect/>
          </a:stretch>
        </p:blipFill>
        <p:spPr>
          <a:xfrm>
            <a:off x="827584" y="1840420"/>
            <a:ext cx="7349660" cy="2300077"/>
          </a:xfrm>
          <a:prstGeom prst="rect">
            <a:avLst/>
          </a:prstGeom>
        </p:spPr>
      </p:pic>
      <p:pic>
        <p:nvPicPr>
          <p:cNvPr id="5" name="Picture 4"/>
          <p:cNvPicPr>
            <a:picLocks noChangeAspect="1"/>
          </p:cNvPicPr>
          <p:nvPr/>
        </p:nvPicPr>
        <p:blipFill>
          <a:blip r:embed="rId4"/>
          <a:stretch>
            <a:fillRect/>
          </a:stretch>
        </p:blipFill>
        <p:spPr>
          <a:xfrm>
            <a:off x="1043608" y="4293096"/>
            <a:ext cx="3507677" cy="2328020"/>
          </a:xfrm>
          <a:prstGeom prst="rect">
            <a:avLst/>
          </a:prstGeom>
        </p:spPr>
      </p:pic>
      <p:pic>
        <p:nvPicPr>
          <p:cNvPr id="6" name="Picture 5"/>
          <p:cNvPicPr>
            <a:picLocks noChangeAspect="1"/>
          </p:cNvPicPr>
          <p:nvPr/>
        </p:nvPicPr>
        <p:blipFill>
          <a:blip r:embed="rId5"/>
          <a:stretch>
            <a:fillRect/>
          </a:stretch>
        </p:blipFill>
        <p:spPr>
          <a:xfrm>
            <a:off x="4824028" y="4293096"/>
            <a:ext cx="3409055" cy="2265463"/>
          </a:xfrm>
          <a:prstGeom prst="rect">
            <a:avLst/>
          </a:prstGeom>
        </p:spPr>
      </p:pic>
    </p:spTree>
    <p:extLst>
      <p:ext uri="{BB962C8B-B14F-4D97-AF65-F5344CB8AC3E}">
        <p14:creationId xmlns:p14="http://schemas.microsoft.com/office/powerpoint/2010/main" val="14557840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23528" y="620688"/>
            <a:ext cx="9001000"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rtl="0" fontAlgn="base">
              <a:spcBef>
                <a:spcPct val="0"/>
              </a:spcBef>
              <a:spcAft>
                <a:spcPct val="0"/>
              </a:spcAft>
              <a:defRPr sz="3000" b="1" kern="1200">
                <a:solidFill>
                  <a:schemeClr val="tx2"/>
                </a:solidFill>
                <a:latin typeface="+mj-lt"/>
                <a:ea typeface="+mj-ea"/>
                <a:cs typeface="+mj-cs"/>
              </a:defRPr>
            </a:lvl1pPr>
            <a:lvl2pPr algn="l" rtl="0" fontAlgn="base">
              <a:spcBef>
                <a:spcPct val="0"/>
              </a:spcBef>
              <a:spcAft>
                <a:spcPct val="0"/>
              </a:spcAft>
              <a:defRPr sz="3000" b="1">
                <a:solidFill>
                  <a:schemeClr val="tx2"/>
                </a:solidFill>
                <a:latin typeface="Arial" panose="020B0604020202020204" pitchFamily="34" charset="0"/>
              </a:defRPr>
            </a:lvl2pPr>
            <a:lvl3pPr algn="l" rtl="0" fontAlgn="base">
              <a:spcBef>
                <a:spcPct val="0"/>
              </a:spcBef>
              <a:spcAft>
                <a:spcPct val="0"/>
              </a:spcAft>
              <a:defRPr sz="3000" b="1">
                <a:solidFill>
                  <a:schemeClr val="tx2"/>
                </a:solidFill>
                <a:latin typeface="Arial" panose="020B0604020202020204" pitchFamily="34" charset="0"/>
              </a:defRPr>
            </a:lvl3pPr>
            <a:lvl4pPr algn="l" rtl="0" fontAlgn="base">
              <a:spcBef>
                <a:spcPct val="0"/>
              </a:spcBef>
              <a:spcAft>
                <a:spcPct val="0"/>
              </a:spcAft>
              <a:defRPr sz="3000" b="1">
                <a:solidFill>
                  <a:schemeClr val="tx2"/>
                </a:solidFill>
                <a:latin typeface="Arial" panose="020B0604020202020204" pitchFamily="34" charset="0"/>
              </a:defRPr>
            </a:lvl4pPr>
            <a:lvl5pPr algn="l" rtl="0" fontAlgn="base">
              <a:spcBef>
                <a:spcPct val="0"/>
              </a:spcBef>
              <a:spcAft>
                <a:spcPct val="0"/>
              </a:spcAft>
              <a:defRPr sz="3000" b="1">
                <a:solidFill>
                  <a:schemeClr val="tx2"/>
                </a:solidFill>
                <a:latin typeface="Arial" panose="020B0604020202020204" pitchFamily="34" charset="0"/>
              </a:defRPr>
            </a:lvl5pPr>
            <a:lvl6pPr marL="457200" algn="l" rtl="0" fontAlgn="base">
              <a:spcBef>
                <a:spcPct val="0"/>
              </a:spcBef>
              <a:spcAft>
                <a:spcPct val="0"/>
              </a:spcAft>
              <a:defRPr sz="3000" b="1">
                <a:solidFill>
                  <a:schemeClr val="tx2"/>
                </a:solidFill>
                <a:latin typeface="Arial" panose="020B0604020202020204" pitchFamily="34" charset="0"/>
              </a:defRPr>
            </a:lvl6pPr>
            <a:lvl7pPr marL="914400" algn="l" rtl="0" fontAlgn="base">
              <a:spcBef>
                <a:spcPct val="0"/>
              </a:spcBef>
              <a:spcAft>
                <a:spcPct val="0"/>
              </a:spcAft>
              <a:defRPr sz="3000" b="1">
                <a:solidFill>
                  <a:schemeClr val="tx2"/>
                </a:solidFill>
                <a:latin typeface="Arial" panose="020B0604020202020204" pitchFamily="34" charset="0"/>
              </a:defRPr>
            </a:lvl7pPr>
            <a:lvl8pPr marL="1371600" algn="l" rtl="0" fontAlgn="base">
              <a:spcBef>
                <a:spcPct val="0"/>
              </a:spcBef>
              <a:spcAft>
                <a:spcPct val="0"/>
              </a:spcAft>
              <a:defRPr sz="3000" b="1">
                <a:solidFill>
                  <a:schemeClr val="tx2"/>
                </a:solidFill>
                <a:latin typeface="Arial" panose="020B0604020202020204" pitchFamily="34" charset="0"/>
              </a:defRPr>
            </a:lvl8pPr>
            <a:lvl9pPr marL="1828800" algn="l" rtl="0" fontAlgn="base">
              <a:spcBef>
                <a:spcPct val="0"/>
              </a:spcBef>
              <a:spcAft>
                <a:spcPct val="0"/>
              </a:spcAft>
              <a:defRPr sz="3000" b="1">
                <a:solidFill>
                  <a:schemeClr val="tx2"/>
                </a:solidFill>
                <a:latin typeface="Arial" panose="020B0604020202020204" pitchFamily="34" charset="0"/>
              </a:defRPr>
            </a:lvl9pPr>
          </a:lstStyle>
          <a:p>
            <a:r>
              <a:rPr lang="en-US" sz="2400" dirty="0" smtClean="0"/>
              <a:t>Visual Turing Test: Human or Machine?</a:t>
            </a:r>
            <a:endParaRPr lang="en-US" sz="2400" dirty="0"/>
          </a:p>
        </p:txBody>
      </p:sp>
      <p:pic>
        <p:nvPicPr>
          <p:cNvPr id="2" name="Picture 1"/>
          <p:cNvPicPr>
            <a:picLocks noChangeAspect="1"/>
          </p:cNvPicPr>
          <p:nvPr/>
        </p:nvPicPr>
        <p:blipFill>
          <a:blip r:embed="rId3"/>
          <a:stretch>
            <a:fillRect/>
          </a:stretch>
        </p:blipFill>
        <p:spPr>
          <a:xfrm>
            <a:off x="827584" y="1840420"/>
            <a:ext cx="7349660" cy="2300077"/>
          </a:xfrm>
          <a:prstGeom prst="rect">
            <a:avLst/>
          </a:prstGeom>
        </p:spPr>
      </p:pic>
      <p:pic>
        <p:nvPicPr>
          <p:cNvPr id="5" name="Picture 4"/>
          <p:cNvPicPr>
            <a:picLocks noChangeAspect="1"/>
          </p:cNvPicPr>
          <p:nvPr/>
        </p:nvPicPr>
        <p:blipFill>
          <a:blip r:embed="rId4"/>
          <a:stretch>
            <a:fillRect/>
          </a:stretch>
        </p:blipFill>
        <p:spPr>
          <a:xfrm>
            <a:off x="1043608" y="4293096"/>
            <a:ext cx="3507677" cy="2328020"/>
          </a:xfrm>
          <a:prstGeom prst="rect">
            <a:avLst/>
          </a:prstGeom>
        </p:spPr>
      </p:pic>
      <p:pic>
        <p:nvPicPr>
          <p:cNvPr id="6" name="Picture 5"/>
          <p:cNvPicPr>
            <a:picLocks noChangeAspect="1"/>
          </p:cNvPicPr>
          <p:nvPr/>
        </p:nvPicPr>
        <p:blipFill>
          <a:blip r:embed="rId5"/>
          <a:stretch>
            <a:fillRect/>
          </a:stretch>
        </p:blipFill>
        <p:spPr>
          <a:xfrm>
            <a:off x="4824028" y="4293096"/>
            <a:ext cx="3409055" cy="2265463"/>
          </a:xfrm>
          <a:prstGeom prst="rect">
            <a:avLst/>
          </a:prstGeom>
        </p:spPr>
      </p:pic>
    </p:spTree>
    <p:extLst>
      <p:ext uri="{BB962C8B-B14F-4D97-AF65-F5344CB8AC3E}">
        <p14:creationId xmlns:p14="http://schemas.microsoft.com/office/powerpoint/2010/main" val="33530766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Competition: </a:t>
            </a:r>
            <a:br>
              <a:rPr lang="en-GB" dirty="0" smtClean="0"/>
            </a:br>
            <a:r>
              <a:rPr lang="en-GB" sz="2400" dirty="0" smtClean="0"/>
              <a:t>Lake, </a:t>
            </a:r>
            <a:r>
              <a:rPr lang="en-GB" sz="2400" dirty="0" err="1" smtClean="0"/>
              <a:t>Salakhutdinov</a:t>
            </a:r>
            <a:r>
              <a:rPr lang="en-GB" sz="2400" dirty="0" smtClean="0"/>
              <a:t>, </a:t>
            </a:r>
            <a:r>
              <a:rPr lang="en-GB" sz="2400" dirty="0" err="1" smtClean="0"/>
              <a:t>Tenenbaum</a:t>
            </a:r>
            <a:r>
              <a:rPr lang="en-GB" sz="2400" dirty="0" smtClean="0"/>
              <a:t> (2015)</a:t>
            </a:r>
            <a:endParaRPr lang="en-GB" dirty="0"/>
          </a:p>
        </p:txBody>
      </p:sp>
      <p:sp>
        <p:nvSpPr>
          <p:cNvPr id="3" name="Content Placeholder 2"/>
          <p:cNvSpPr>
            <a:spLocks noGrp="1"/>
          </p:cNvSpPr>
          <p:nvPr>
            <p:ph idx="1"/>
          </p:nvPr>
        </p:nvSpPr>
        <p:spPr>
          <a:xfrm>
            <a:off x="276114" y="2201792"/>
            <a:ext cx="7393993" cy="4128906"/>
          </a:xfrm>
        </p:spPr>
        <p:txBody>
          <a:bodyPr/>
          <a:lstStyle/>
          <a:p>
            <a:pPr>
              <a:buFont typeface="Wingdings" panose="05000000000000000000" pitchFamily="2" charset="2"/>
              <a:buChar char="v"/>
            </a:pPr>
            <a:r>
              <a:rPr lang="en-GB" sz="2000" dirty="0" smtClean="0">
                <a:sym typeface="Wingdings" panose="05000000000000000000" pitchFamily="2" charset="2"/>
              </a:rPr>
              <a:t>BPL’s learning structure can do one-shot classification at human-level performance &amp; outperform current convolutional deep learning models</a:t>
            </a:r>
          </a:p>
          <a:p>
            <a:pPr>
              <a:buFont typeface="Wingdings" panose="05000000000000000000" pitchFamily="2" charset="2"/>
              <a:buChar char="v"/>
            </a:pPr>
            <a:endParaRPr lang="en-GB" sz="2000" dirty="0" smtClean="0">
              <a:sym typeface="Wingdings" panose="05000000000000000000" pitchFamily="2" charset="2"/>
            </a:endParaRPr>
          </a:p>
          <a:p>
            <a:pPr>
              <a:buFont typeface="Wingdings" panose="05000000000000000000" pitchFamily="2" charset="2"/>
              <a:buChar char="v"/>
            </a:pPr>
            <a:r>
              <a:rPr lang="en-GB" sz="2000" dirty="0" smtClean="0">
                <a:sym typeface="Wingdings" panose="05000000000000000000" pitchFamily="2" charset="2"/>
              </a:rPr>
              <a:t>Representations that BPL learns also enable it to generalize in other, more creative human-like ways (visual Turing Test)</a:t>
            </a:r>
          </a:p>
          <a:p>
            <a:pPr marL="0" indent="0">
              <a:buNone/>
            </a:pPr>
            <a:endParaRPr lang="en-GB" sz="2000" dirty="0">
              <a:sym typeface="Wingdings" panose="05000000000000000000" pitchFamily="2" charset="2"/>
            </a:endParaRPr>
          </a:p>
          <a:p>
            <a:pPr>
              <a:buFont typeface="Wingdings" panose="05000000000000000000" pitchFamily="2" charset="2"/>
              <a:buChar char="v"/>
            </a:pPr>
            <a:r>
              <a:rPr lang="en-GB" sz="2000" dirty="0" smtClean="0">
                <a:sym typeface="Wingdings" panose="05000000000000000000" pitchFamily="2" charset="2"/>
              </a:rPr>
              <a:t>While both people and model represent characters as a sequence of pen strokes and relations, </a:t>
            </a:r>
            <a:r>
              <a:rPr lang="en-GB" sz="2000" b="1" dirty="0" smtClean="0">
                <a:sym typeface="Wingdings" panose="05000000000000000000" pitchFamily="2" charset="2"/>
              </a:rPr>
              <a:t>people have a far richer repertoire of structural relations between strokes.</a:t>
            </a:r>
          </a:p>
        </p:txBody>
      </p:sp>
      <p:pic>
        <p:nvPicPr>
          <p:cNvPr id="5" name="Picture 2" descr="Image result for troph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8375548" y="813996"/>
            <a:ext cx="530002" cy="7418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7616021" y="1772816"/>
            <a:ext cx="1527979" cy="1785196"/>
          </a:xfrm>
          <a:prstGeom prst="rect">
            <a:avLst/>
          </a:prstGeom>
        </p:spPr>
      </p:pic>
    </p:spTree>
    <p:extLst>
      <p:ext uri="{BB962C8B-B14F-4D97-AF65-F5344CB8AC3E}">
        <p14:creationId xmlns:p14="http://schemas.microsoft.com/office/powerpoint/2010/main" val="42022666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pPr marL="0" indent="0" algn="ctr">
              <a:buNone/>
            </a:pPr>
            <a:endParaRPr lang="en-GB" dirty="0" smtClean="0"/>
          </a:p>
          <a:p>
            <a:pPr marL="0" indent="0" algn="ctr">
              <a:buNone/>
            </a:pPr>
            <a:r>
              <a:rPr lang="en-GB" sz="4800" b="1" dirty="0" smtClean="0"/>
              <a:t>MORE DISCUSSION!</a:t>
            </a:r>
            <a:endParaRPr lang="en-GB" sz="4800" b="1" dirty="0"/>
          </a:p>
        </p:txBody>
      </p:sp>
    </p:spTree>
    <p:extLst>
      <p:ext uri="{BB962C8B-B14F-4D97-AF65-F5344CB8AC3E}">
        <p14:creationId xmlns:p14="http://schemas.microsoft.com/office/powerpoint/2010/main" val="17484037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3 main ingredients behind the success of this model:</a:t>
            </a:r>
            <a:endParaRPr lang="en-US" dirty="0"/>
          </a:p>
        </p:txBody>
      </p:sp>
      <p:sp>
        <p:nvSpPr>
          <p:cNvPr id="3" name="Content Placeholder 2"/>
          <p:cNvSpPr>
            <a:spLocks noGrp="1"/>
          </p:cNvSpPr>
          <p:nvPr>
            <p:ph idx="1"/>
          </p:nvPr>
        </p:nvSpPr>
        <p:spPr/>
        <p:txBody>
          <a:bodyPr/>
          <a:lstStyle/>
          <a:p>
            <a:pPr marL="457200" indent="-457200">
              <a:buFont typeface="+mj-lt"/>
              <a:buAutoNum type="arabicParenR"/>
            </a:pPr>
            <a:r>
              <a:rPr lang="en-US" sz="2400" dirty="0" smtClean="0"/>
              <a:t>Compositionality</a:t>
            </a:r>
          </a:p>
          <a:p>
            <a:pPr marL="457200" indent="-457200">
              <a:buFont typeface="+mj-lt"/>
              <a:buAutoNum type="arabicParenR"/>
            </a:pPr>
            <a:endParaRPr lang="en-US" sz="2400" dirty="0" smtClean="0"/>
          </a:p>
          <a:p>
            <a:pPr marL="457200" indent="-457200">
              <a:buFont typeface="+mj-lt"/>
              <a:buAutoNum type="arabicParenR"/>
            </a:pPr>
            <a:r>
              <a:rPr lang="en-US" sz="2400" dirty="0" smtClean="0"/>
              <a:t>Causality</a:t>
            </a:r>
          </a:p>
          <a:p>
            <a:pPr marL="457200" indent="-457200">
              <a:buFont typeface="+mj-lt"/>
              <a:buAutoNum type="arabicParenR"/>
            </a:pPr>
            <a:endParaRPr lang="en-US" sz="2400" dirty="0" smtClean="0"/>
          </a:p>
          <a:p>
            <a:pPr marL="457200" indent="-457200">
              <a:buFont typeface="+mj-lt"/>
              <a:buAutoNum type="arabicParenR"/>
            </a:pPr>
            <a:r>
              <a:rPr lang="en-US" sz="2400" dirty="0" smtClean="0"/>
              <a:t>Learning-to-learn</a:t>
            </a:r>
          </a:p>
          <a:p>
            <a:endParaRPr lang="en-US" sz="2400" dirty="0"/>
          </a:p>
          <a:p>
            <a:pPr marL="0" indent="0">
              <a:buNone/>
            </a:pPr>
            <a:endParaRPr lang="en-US" sz="2400" dirty="0"/>
          </a:p>
        </p:txBody>
      </p:sp>
    </p:spTree>
    <p:extLst>
      <p:ext uri="{BB962C8B-B14F-4D97-AF65-F5344CB8AC3E}">
        <p14:creationId xmlns:p14="http://schemas.microsoft.com/office/powerpoint/2010/main" val="248689133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3 main ingredients behind the success of this model:</a:t>
            </a:r>
            <a:endParaRPr lang="en-US" dirty="0"/>
          </a:p>
        </p:txBody>
      </p:sp>
      <p:sp>
        <p:nvSpPr>
          <p:cNvPr id="3" name="Content Placeholder 2"/>
          <p:cNvSpPr>
            <a:spLocks noGrp="1"/>
          </p:cNvSpPr>
          <p:nvPr>
            <p:ph idx="1"/>
          </p:nvPr>
        </p:nvSpPr>
        <p:spPr/>
        <p:txBody>
          <a:bodyPr/>
          <a:lstStyle/>
          <a:p>
            <a:pPr marL="457200" indent="-457200">
              <a:buFont typeface="+mj-lt"/>
              <a:buAutoNum type="arabicParenR"/>
            </a:pPr>
            <a:r>
              <a:rPr lang="en-US" sz="2400" dirty="0" smtClean="0"/>
              <a:t>Compositionality</a:t>
            </a:r>
          </a:p>
          <a:p>
            <a:pPr marL="457200" indent="-457200">
              <a:buFont typeface="+mj-lt"/>
              <a:buAutoNum type="arabicParenR"/>
            </a:pPr>
            <a:endParaRPr lang="en-US" sz="2400" dirty="0" smtClean="0"/>
          </a:p>
          <a:p>
            <a:endParaRPr lang="en-US" sz="2400" dirty="0"/>
          </a:p>
          <a:p>
            <a:pPr marL="0" indent="0">
              <a:buNone/>
            </a:pPr>
            <a:endParaRPr lang="en-US" sz="2400" dirty="0"/>
          </a:p>
        </p:txBody>
      </p:sp>
      <p:sp>
        <p:nvSpPr>
          <p:cNvPr id="5" name="TextBox 4"/>
          <p:cNvSpPr txBox="1"/>
          <p:nvPr/>
        </p:nvSpPr>
        <p:spPr>
          <a:xfrm>
            <a:off x="827584" y="3284984"/>
            <a:ext cx="5184576" cy="267765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2400" dirty="0" smtClean="0"/>
              <a:t>= New representations can be constructed through the combination of primitive elements. </a:t>
            </a:r>
          </a:p>
          <a:p>
            <a:endParaRPr lang="en-GB" sz="2400" dirty="0"/>
          </a:p>
          <a:p>
            <a:endParaRPr lang="en-GB" sz="2400" dirty="0" smtClean="0"/>
          </a:p>
          <a:p>
            <a:endParaRPr lang="en-GB" sz="2400" dirty="0"/>
          </a:p>
          <a:p>
            <a:r>
              <a:rPr lang="en-GB" sz="2400" dirty="0" smtClean="0"/>
              <a:t>** </a:t>
            </a:r>
            <a:r>
              <a:rPr lang="en-GB" sz="2000" dirty="0" smtClean="0"/>
              <a:t>Eric’s lecture will dive into this more.</a:t>
            </a:r>
            <a:endParaRPr lang="en-GB" sz="2400" dirty="0"/>
          </a:p>
        </p:txBody>
      </p:sp>
      <p:pic>
        <p:nvPicPr>
          <p:cNvPr id="7" name="Picture 6"/>
          <p:cNvPicPr>
            <a:picLocks noChangeAspect="1"/>
          </p:cNvPicPr>
          <p:nvPr/>
        </p:nvPicPr>
        <p:blipFill>
          <a:blip r:embed="rId3"/>
          <a:stretch>
            <a:fillRect/>
          </a:stretch>
        </p:blipFill>
        <p:spPr>
          <a:xfrm>
            <a:off x="6228184" y="2596249"/>
            <a:ext cx="2189594" cy="2234257"/>
          </a:xfrm>
          <a:prstGeom prst="rect">
            <a:avLst/>
          </a:prstGeom>
        </p:spPr>
      </p:pic>
    </p:spTree>
    <p:extLst>
      <p:ext uri="{BB962C8B-B14F-4D97-AF65-F5344CB8AC3E}">
        <p14:creationId xmlns:p14="http://schemas.microsoft.com/office/powerpoint/2010/main" val="6556963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3 main ingredients behind the success of this model:</a:t>
            </a:r>
            <a:endParaRPr lang="en-US" dirty="0"/>
          </a:p>
        </p:txBody>
      </p:sp>
      <p:sp>
        <p:nvSpPr>
          <p:cNvPr id="3" name="Content Placeholder 2"/>
          <p:cNvSpPr>
            <a:spLocks noGrp="1"/>
          </p:cNvSpPr>
          <p:nvPr>
            <p:ph idx="1"/>
          </p:nvPr>
        </p:nvSpPr>
        <p:spPr/>
        <p:txBody>
          <a:bodyPr/>
          <a:lstStyle/>
          <a:p>
            <a:pPr marL="457200" indent="-457200">
              <a:buFont typeface="+mj-lt"/>
              <a:buAutoNum type="arabicParenR"/>
            </a:pPr>
            <a:r>
              <a:rPr lang="en-US" sz="2400" dirty="0" smtClean="0"/>
              <a:t>Causality</a:t>
            </a:r>
          </a:p>
          <a:p>
            <a:pPr marL="457200" indent="-457200">
              <a:buFont typeface="+mj-lt"/>
              <a:buAutoNum type="arabicParenR"/>
            </a:pPr>
            <a:endParaRPr lang="en-US" sz="2400" dirty="0" smtClean="0"/>
          </a:p>
          <a:p>
            <a:endParaRPr lang="en-US" sz="2400" dirty="0"/>
          </a:p>
          <a:p>
            <a:pPr marL="0" indent="0">
              <a:buNone/>
            </a:pPr>
            <a:endParaRPr lang="en-US" sz="2400" dirty="0"/>
          </a:p>
        </p:txBody>
      </p:sp>
      <p:sp>
        <p:nvSpPr>
          <p:cNvPr id="5" name="TextBox 4"/>
          <p:cNvSpPr txBox="1"/>
          <p:nvPr/>
        </p:nvSpPr>
        <p:spPr>
          <a:xfrm>
            <a:off x="827584" y="3284984"/>
            <a:ext cx="5616624" cy="341632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2400" dirty="0" smtClean="0"/>
              <a:t>= </a:t>
            </a:r>
            <a:r>
              <a:rPr lang="en-US" sz="2400" dirty="0" smtClean="0"/>
              <a:t>Explaining </a:t>
            </a:r>
            <a:r>
              <a:rPr lang="en-US" sz="2400" dirty="0"/>
              <a:t>observed data through the construction of </a:t>
            </a:r>
            <a:r>
              <a:rPr lang="en-US" sz="2400" i="1" dirty="0"/>
              <a:t>causal</a:t>
            </a:r>
            <a:r>
              <a:rPr lang="en-US" sz="2400" dirty="0"/>
              <a:t> models of the world </a:t>
            </a:r>
          </a:p>
          <a:p>
            <a:pPr marL="342900" indent="-342900">
              <a:buFont typeface="Arial" panose="020B0604020202020204" pitchFamily="34" charset="0"/>
              <a:buChar char="•"/>
            </a:pPr>
            <a:r>
              <a:rPr lang="en-GB" sz="2400" dirty="0" smtClean="0"/>
              <a:t>Generative process of BPL model for characters resembles the causal steps of writing in the world</a:t>
            </a:r>
          </a:p>
          <a:p>
            <a:pPr marL="342900" indent="-342900">
              <a:buFont typeface="Arial" panose="020B0604020202020204" pitchFamily="34" charset="0"/>
              <a:buChar char="•"/>
            </a:pPr>
            <a:endParaRPr lang="en-GB" sz="2400" dirty="0" smtClean="0"/>
          </a:p>
          <a:p>
            <a:r>
              <a:rPr lang="en-GB" sz="2800" dirty="0"/>
              <a:t>** </a:t>
            </a:r>
            <a:r>
              <a:rPr lang="en-GB" sz="2000" dirty="0" smtClean="0"/>
              <a:t>Dave’s + Christos’ lecture </a:t>
            </a:r>
            <a:r>
              <a:rPr lang="en-GB" sz="2000" dirty="0"/>
              <a:t>will dive into this more</a:t>
            </a:r>
            <a:r>
              <a:rPr lang="en-GB" sz="2000" dirty="0" smtClean="0"/>
              <a:t>.</a:t>
            </a:r>
            <a:endParaRPr lang="en-GB" sz="2400" dirty="0"/>
          </a:p>
        </p:txBody>
      </p:sp>
    </p:spTree>
    <p:extLst>
      <p:ext uri="{BB962C8B-B14F-4D97-AF65-F5344CB8AC3E}">
        <p14:creationId xmlns:p14="http://schemas.microsoft.com/office/powerpoint/2010/main" val="23468187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3 main ingredients behind the success of this model:</a:t>
            </a:r>
            <a:endParaRPr lang="en-US" dirty="0"/>
          </a:p>
        </p:txBody>
      </p:sp>
      <p:sp>
        <p:nvSpPr>
          <p:cNvPr id="3" name="Content Placeholder 2"/>
          <p:cNvSpPr>
            <a:spLocks noGrp="1"/>
          </p:cNvSpPr>
          <p:nvPr>
            <p:ph idx="1"/>
          </p:nvPr>
        </p:nvSpPr>
        <p:spPr/>
        <p:txBody>
          <a:bodyPr/>
          <a:lstStyle/>
          <a:p>
            <a:pPr marL="457200" indent="-457200">
              <a:buFont typeface="+mj-lt"/>
              <a:buAutoNum type="arabicParenR"/>
            </a:pPr>
            <a:r>
              <a:rPr lang="en-US" sz="2400" dirty="0" smtClean="0"/>
              <a:t>Learning-to-learn</a:t>
            </a:r>
          </a:p>
          <a:p>
            <a:pPr marL="457200" indent="-457200">
              <a:buFont typeface="+mj-lt"/>
              <a:buAutoNum type="arabicParenR"/>
            </a:pPr>
            <a:endParaRPr lang="en-US" sz="2400" dirty="0" smtClean="0"/>
          </a:p>
          <a:p>
            <a:endParaRPr lang="en-US" sz="2400" dirty="0"/>
          </a:p>
          <a:p>
            <a:pPr marL="0" indent="0">
              <a:buNone/>
            </a:pPr>
            <a:endParaRPr lang="en-US" sz="2400" dirty="0"/>
          </a:p>
        </p:txBody>
      </p:sp>
      <p:sp>
        <p:nvSpPr>
          <p:cNvPr id="5" name="TextBox 4"/>
          <p:cNvSpPr txBox="1"/>
          <p:nvPr/>
        </p:nvSpPr>
        <p:spPr>
          <a:xfrm>
            <a:off x="827584" y="3284984"/>
            <a:ext cx="5184576" cy="230832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2400" dirty="0" smtClean="0"/>
              <a:t>= </a:t>
            </a:r>
            <a:r>
              <a:rPr lang="en-US" sz="2400" dirty="0" smtClean="0"/>
              <a:t>Theory-based inference</a:t>
            </a:r>
            <a:endParaRPr lang="en-US" sz="2400" dirty="0"/>
          </a:p>
          <a:p>
            <a:endParaRPr lang="en-GB" sz="2400" dirty="0"/>
          </a:p>
          <a:p>
            <a:endParaRPr lang="en-GB" sz="2400" dirty="0" smtClean="0"/>
          </a:p>
          <a:p>
            <a:r>
              <a:rPr lang="en-GB" sz="2800" dirty="0"/>
              <a:t>** </a:t>
            </a:r>
            <a:r>
              <a:rPr lang="en-GB" sz="2000" dirty="0" smtClean="0"/>
              <a:t>Active Learning lecture </a:t>
            </a:r>
            <a:r>
              <a:rPr lang="en-GB" sz="2000" dirty="0"/>
              <a:t>will dive into this more.</a:t>
            </a:r>
            <a:endParaRPr lang="en-GB" sz="2400" dirty="0"/>
          </a:p>
          <a:p>
            <a:endParaRPr lang="en-GB" sz="2400" dirty="0"/>
          </a:p>
        </p:txBody>
      </p:sp>
      <p:pic>
        <p:nvPicPr>
          <p:cNvPr id="7" name="Picture 6"/>
          <p:cNvPicPr>
            <a:picLocks noChangeAspect="1"/>
          </p:cNvPicPr>
          <p:nvPr/>
        </p:nvPicPr>
        <p:blipFill>
          <a:blip r:embed="rId2"/>
          <a:stretch>
            <a:fillRect/>
          </a:stretch>
        </p:blipFill>
        <p:spPr>
          <a:xfrm>
            <a:off x="6228184" y="2596249"/>
            <a:ext cx="2189594" cy="2234257"/>
          </a:xfrm>
          <a:prstGeom prst="rect">
            <a:avLst/>
          </a:prstGeom>
        </p:spPr>
      </p:pic>
    </p:spTree>
    <p:extLst>
      <p:ext uri="{BB962C8B-B14F-4D97-AF65-F5344CB8AC3E}">
        <p14:creationId xmlns:p14="http://schemas.microsoft.com/office/powerpoint/2010/main" val="5293320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3 main ingredients behind the success of this model:</a:t>
            </a:r>
            <a:endParaRPr lang="en-US" dirty="0"/>
          </a:p>
        </p:txBody>
      </p:sp>
      <p:sp>
        <p:nvSpPr>
          <p:cNvPr id="3" name="Content Placeholder 2"/>
          <p:cNvSpPr>
            <a:spLocks noGrp="1"/>
          </p:cNvSpPr>
          <p:nvPr>
            <p:ph idx="1"/>
          </p:nvPr>
        </p:nvSpPr>
        <p:spPr/>
        <p:txBody>
          <a:bodyPr/>
          <a:lstStyle/>
          <a:p>
            <a:pPr marL="457200" indent="-457200">
              <a:buFont typeface="+mj-lt"/>
              <a:buAutoNum type="arabicParenR"/>
            </a:pPr>
            <a:r>
              <a:rPr lang="en-US" sz="2400" dirty="0" smtClean="0"/>
              <a:t>Compositionality</a:t>
            </a:r>
          </a:p>
          <a:p>
            <a:pPr marL="457200" indent="-457200">
              <a:buFont typeface="+mj-lt"/>
              <a:buAutoNum type="arabicParenR"/>
            </a:pPr>
            <a:r>
              <a:rPr lang="en-US" sz="2400" dirty="0" smtClean="0"/>
              <a:t>Causality</a:t>
            </a:r>
          </a:p>
          <a:p>
            <a:pPr marL="457200" indent="-457200">
              <a:buFont typeface="+mj-lt"/>
              <a:buAutoNum type="arabicParenR"/>
            </a:pPr>
            <a:r>
              <a:rPr lang="en-US" sz="2400" dirty="0" smtClean="0"/>
              <a:t>Learning-to-learn</a:t>
            </a:r>
          </a:p>
          <a:p>
            <a:pPr marL="0" indent="0">
              <a:buNone/>
            </a:pPr>
            <a:endParaRPr lang="en-US" sz="2400" dirty="0" smtClean="0"/>
          </a:p>
          <a:p>
            <a:r>
              <a:rPr lang="en-US" sz="2400" dirty="0" smtClean="0"/>
              <a:t>Explaining observed data through the construction of </a:t>
            </a:r>
            <a:r>
              <a:rPr lang="en-US" sz="2400" i="1" dirty="0" smtClean="0"/>
              <a:t>causal</a:t>
            </a:r>
            <a:r>
              <a:rPr lang="en-US" sz="2400" dirty="0" smtClean="0"/>
              <a:t> models of the world </a:t>
            </a:r>
          </a:p>
          <a:p>
            <a:endParaRPr lang="en-US" sz="2400" dirty="0" smtClean="0"/>
          </a:p>
          <a:p>
            <a:r>
              <a:rPr lang="en-US" sz="2400" dirty="0"/>
              <a:t>Hallmark of human-level learning (Lake et al., in press)</a:t>
            </a:r>
          </a:p>
          <a:p>
            <a:endParaRPr lang="en-US" sz="2400" dirty="0"/>
          </a:p>
          <a:p>
            <a:pPr marL="0" indent="0">
              <a:buNone/>
            </a:pPr>
            <a:endParaRPr lang="en-US" sz="2400" dirty="0"/>
          </a:p>
        </p:txBody>
      </p:sp>
    </p:spTree>
    <p:extLst>
      <p:ext uri="{BB962C8B-B14F-4D97-AF65-F5344CB8AC3E}">
        <p14:creationId xmlns:p14="http://schemas.microsoft.com/office/powerpoint/2010/main" val="336984810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Discussion Intermezzo</a:t>
            </a:r>
            <a:endParaRPr lang="en-GB" dirty="0"/>
          </a:p>
        </p:txBody>
      </p:sp>
      <p:sp>
        <p:nvSpPr>
          <p:cNvPr id="3" name="Content Placeholder 2"/>
          <p:cNvSpPr>
            <a:spLocks noGrp="1"/>
          </p:cNvSpPr>
          <p:nvPr>
            <p:ph idx="1"/>
          </p:nvPr>
        </p:nvSpPr>
        <p:spPr>
          <a:xfrm>
            <a:off x="330200" y="2924944"/>
            <a:ext cx="8489950" cy="3457575"/>
          </a:xfrm>
        </p:spPr>
        <p:txBody>
          <a:bodyPr/>
          <a:lstStyle/>
          <a:p>
            <a:pPr marL="0" indent="0" algn="ctr">
              <a:buNone/>
            </a:pPr>
            <a:r>
              <a:rPr lang="en-GB" b="1" smtClean="0"/>
              <a:t>WHAT IS MISSING</a:t>
            </a:r>
            <a:r>
              <a:rPr lang="en-GB" b="1" dirty="0"/>
              <a:t>?</a:t>
            </a:r>
            <a:endParaRPr lang="en-GB" b="1" dirty="0" smtClean="0"/>
          </a:p>
        </p:txBody>
      </p:sp>
    </p:spTree>
    <p:extLst>
      <p:ext uri="{BB962C8B-B14F-4D97-AF65-F5344CB8AC3E}">
        <p14:creationId xmlns:p14="http://schemas.microsoft.com/office/powerpoint/2010/main" val="165622215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Conclusions Part II</a:t>
            </a:r>
            <a:endParaRPr lang="en-GB" dirty="0"/>
          </a:p>
        </p:txBody>
      </p:sp>
      <p:sp>
        <p:nvSpPr>
          <p:cNvPr id="3" name="Content Placeholder 2"/>
          <p:cNvSpPr>
            <a:spLocks noGrp="1"/>
          </p:cNvSpPr>
          <p:nvPr>
            <p:ph idx="1"/>
          </p:nvPr>
        </p:nvSpPr>
        <p:spPr>
          <a:xfrm>
            <a:off x="395536" y="2132856"/>
            <a:ext cx="8489950" cy="4321671"/>
          </a:xfrm>
        </p:spPr>
        <p:txBody>
          <a:bodyPr/>
          <a:lstStyle/>
          <a:p>
            <a:pPr marL="514350" indent="-514350" algn="ctr">
              <a:buFont typeface="+mj-lt"/>
              <a:buAutoNum type="arabicPeriod"/>
            </a:pPr>
            <a:r>
              <a:rPr lang="en-GB" sz="2000" b="1" dirty="0" smtClean="0"/>
              <a:t>Richness and flexibility of human learning suggests that learning as model building is better metaphor than learning as pattern recognition</a:t>
            </a:r>
          </a:p>
          <a:p>
            <a:pPr marL="514350" indent="-514350" algn="ctr">
              <a:buFont typeface="+mj-lt"/>
              <a:buAutoNum type="arabicPeriod"/>
            </a:pPr>
            <a:endParaRPr lang="en-GB" sz="2000" b="1" dirty="0" smtClean="0"/>
          </a:p>
          <a:p>
            <a:pPr marL="514350" indent="-514350" algn="ctr">
              <a:buFont typeface="+mj-lt"/>
              <a:buAutoNum type="arabicPeriod"/>
            </a:pPr>
            <a:r>
              <a:rPr lang="en-GB" sz="2000" b="1" dirty="0" smtClean="0"/>
              <a:t>Human capacity for one-shot learning suggests that these models are built upon rich domain knowledge rather than starting from blank slate.</a:t>
            </a:r>
          </a:p>
          <a:p>
            <a:pPr marL="514350" indent="-514350" algn="ctr">
              <a:buFont typeface="+mj-lt"/>
              <a:buAutoNum type="arabicPeriod"/>
            </a:pPr>
            <a:endParaRPr lang="en-GB" sz="2000" b="1" dirty="0" smtClean="0"/>
          </a:p>
          <a:p>
            <a:pPr marL="514350" indent="-514350" algn="ctr">
              <a:buFont typeface="+mj-lt"/>
              <a:buAutoNum type="arabicPeriod"/>
            </a:pPr>
            <a:r>
              <a:rPr lang="en-GB" sz="2000" b="1" dirty="0" smtClean="0"/>
              <a:t>In contrast, much of recent progress in deep learning has been on pattern recognition problems, incl. object recognition, speech recognition, and (model-free) video game learning, which use large data sets but little domain knowledge.</a:t>
            </a:r>
          </a:p>
        </p:txBody>
      </p:sp>
    </p:spTree>
    <p:extLst>
      <p:ext uri="{BB962C8B-B14F-4D97-AF65-F5344CB8AC3E}">
        <p14:creationId xmlns:p14="http://schemas.microsoft.com/office/powerpoint/2010/main" val="328727211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References</a:t>
            </a:r>
            <a:endParaRPr lang="en-GB" dirty="0"/>
          </a:p>
        </p:txBody>
      </p:sp>
      <p:sp>
        <p:nvSpPr>
          <p:cNvPr id="3" name="Content Placeholder 2"/>
          <p:cNvSpPr>
            <a:spLocks noGrp="1"/>
          </p:cNvSpPr>
          <p:nvPr>
            <p:ph idx="1"/>
          </p:nvPr>
        </p:nvSpPr>
        <p:spPr>
          <a:xfrm>
            <a:off x="330200" y="2132857"/>
            <a:ext cx="8489950" cy="4032994"/>
          </a:xfrm>
        </p:spPr>
        <p:txBody>
          <a:bodyPr/>
          <a:lstStyle/>
          <a:p>
            <a:r>
              <a:rPr lang="en-GB" sz="1600" dirty="0" smtClean="0"/>
              <a:t>Griffiths &amp; </a:t>
            </a:r>
            <a:r>
              <a:rPr lang="en-GB" sz="1600" dirty="0" err="1" smtClean="0"/>
              <a:t>Tenenbaum</a:t>
            </a:r>
            <a:r>
              <a:rPr lang="en-GB" sz="1600" dirty="0" smtClean="0"/>
              <a:t> (2006)</a:t>
            </a:r>
          </a:p>
          <a:p>
            <a:pPr marL="0" indent="0">
              <a:buNone/>
            </a:pPr>
            <a:endParaRPr lang="en-GB" sz="1600" dirty="0"/>
          </a:p>
          <a:p>
            <a:endParaRPr lang="en-GB" sz="1600" dirty="0"/>
          </a:p>
          <a:p>
            <a:r>
              <a:rPr lang="en-GB" sz="1600" dirty="0" err="1"/>
              <a:t>Oaksford</a:t>
            </a:r>
            <a:r>
              <a:rPr lang="en-GB" sz="1600" dirty="0"/>
              <a:t>, M., &amp; </a:t>
            </a:r>
            <a:r>
              <a:rPr lang="en-GB" sz="1600" dirty="0" err="1"/>
              <a:t>Chater</a:t>
            </a:r>
            <a:r>
              <a:rPr lang="en-GB" sz="1600" dirty="0"/>
              <a:t>, N. (2009). Précis of Bayesian rationality: The probabilistic approach to human </a:t>
            </a:r>
            <a:r>
              <a:rPr lang="en-GB" sz="1600" dirty="0" err="1" smtClean="0"/>
              <a:t>reasoning.Behavioral</a:t>
            </a:r>
            <a:r>
              <a:rPr lang="en-GB" sz="1600" dirty="0" smtClean="0"/>
              <a:t> </a:t>
            </a:r>
            <a:r>
              <a:rPr lang="en-GB" sz="1600" dirty="0"/>
              <a:t>and Brain Sciences, 32(01), 69-84.</a:t>
            </a:r>
          </a:p>
          <a:p>
            <a:pPr marL="0" indent="0">
              <a:buNone/>
            </a:pPr>
            <a:endParaRPr lang="en-GB" sz="1600" dirty="0"/>
          </a:p>
          <a:p>
            <a:r>
              <a:rPr lang="en-GB" sz="1600" dirty="0"/>
              <a:t>Jones, M., &amp; Love, B. C. (2011). Bayesian fundamentalism or enlightenment? </a:t>
            </a:r>
            <a:r>
              <a:rPr lang="en-GB" sz="1600" dirty="0" smtClean="0"/>
              <a:t>On </a:t>
            </a:r>
            <a:r>
              <a:rPr lang="en-GB" sz="1600" dirty="0"/>
              <a:t>the explanatory status and theoretical contributions of Bayesian models of cognition. </a:t>
            </a:r>
            <a:r>
              <a:rPr lang="en-GB" sz="1600" dirty="0" err="1" smtClean="0"/>
              <a:t>Behavioral</a:t>
            </a:r>
            <a:r>
              <a:rPr lang="en-GB" sz="1600" dirty="0" smtClean="0"/>
              <a:t> </a:t>
            </a:r>
            <a:r>
              <a:rPr lang="en-GB" sz="1600" dirty="0"/>
              <a:t>and Brain Sciences, 34(04), 169-188.</a:t>
            </a:r>
          </a:p>
          <a:p>
            <a:endParaRPr lang="en-GB" sz="1600" dirty="0"/>
          </a:p>
          <a:p>
            <a:r>
              <a:rPr lang="en-GB" sz="1600" dirty="0"/>
              <a:t>Lake, B. M., Ullman, T. D., </a:t>
            </a:r>
            <a:r>
              <a:rPr lang="en-GB" sz="1600" dirty="0" err="1"/>
              <a:t>Tenenbaum</a:t>
            </a:r>
            <a:r>
              <a:rPr lang="en-GB" sz="1600" dirty="0"/>
              <a:t>, J. B., &amp; </a:t>
            </a:r>
            <a:r>
              <a:rPr lang="en-GB" sz="1600" dirty="0" err="1"/>
              <a:t>Gershman</a:t>
            </a:r>
            <a:r>
              <a:rPr lang="en-GB" sz="1600" dirty="0"/>
              <a:t>, S. J. (2016). Building machines that learn and think like people. </a:t>
            </a:r>
            <a:r>
              <a:rPr lang="en-GB" sz="1600" dirty="0" err="1"/>
              <a:t>arXiv</a:t>
            </a:r>
            <a:r>
              <a:rPr lang="en-GB" sz="1600" dirty="0"/>
              <a:t> preprint arXiv:1604.00289.  https://arxiv.org/abs/1604.00289</a:t>
            </a:r>
          </a:p>
          <a:p>
            <a:endParaRPr lang="en-GB" sz="1600" dirty="0"/>
          </a:p>
        </p:txBody>
      </p:sp>
    </p:spTree>
    <p:extLst>
      <p:ext uri="{BB962C8B-B14F-4D97-AF65-F5344CB8AC3E}">
        <p14:creationId xmlns:p14="http://schemas.microsoft.com/office/powerpoint/2010/main" val="1773670644"/>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Custom Design 15">
      <a:dk1>
        <a:srgbClr val="000000"/>
      </a:dk1>
      <a:lt1>
        <a:srgbClr val="FFFFFF"/>
      </a:lt1>
      <a:dk2>
        <a:srgbClr val="000000"/>
      </a:dk2>
      <a:lt2>
        <a:srgbClr val="808080"/>
      </a:lt2>
      <a:accent1>
        <a:srgbClr val="7FA1AC"/>
      </a:accent1>
      <a:accent2>
        <a:srgbClr val="459CBD"/>
      </a:accent2>
      <a:accent3>
        <a:srgbClr val="FFFFFF"/>
      </a:accent3>
      <a:accent4>
        <a:srgbClr val="000000"/>
      </a:accent4>
      <a:accent5>
        <a:srgbClr val="C0CDD2"/>
      </a:accent5>
      <a:accent6>
        <a:srgbClr val="3E8DAB"/>
      </a:accent6>
      <a:hlink>
        <a:srgbClr val="A8C0D1"/>
      </a:hlink>
      <a:folHlink>
        <a:srgbClr val="C88BA9"/>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000000"/>
        </a:dk2>
        <a:lt2>
          <a:srgbClr val="808080"/>
        </a:lt2>
        <a:accent1>
          <a:srgbClr val="7FA1AC"/>
        </a:accent1>
        <a:accent2>
          <a:srgbClr val="459CBD"/>
        </a:accent2>
        <a:accent3>
          <a:srgbClr val="FFFFFF"/>
        </a:accent3>
        <a:accent4>
          <a:srgbClr val="000000"/>
        </a:accent4>
        <a:accent5>
          <a:srgbClr val="C0CDD2"/>
        </a:accent5>
        <a:accent6>
          <a:srgbClr val="3E8DAB"/>
        </a:accent6>
        <a:hlink>
          <a:srgbClr val="A8C0D1"/>
        </a:hlink>
        <a:folHlink>
          <a:srgbClr val="C88B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3085</TotalTime>
  <Words>6449</Words>
  <Application>Microsoft Office PowerPoint</Application>
  <PresentationFormat>On-screen Show (4:3)</PresentationFormat>
  <Paragraphs>837</Paragraphs>
  <Slides>97</Slides>
  <Notes>66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97</vt:i4>
      </vt:variant>
    </vt:vector>
  </HeadingPairs>
  <TitlesOfParts>
    <vt:vector size="106" baseType="lpstr">
      <vt:lpstr>Arial</vt:lpstr>
      <vt:lpstr>Arial Black</vt:lpstr>
      <vt:lpstr>Calibri</vt:lpstr>
      <vt:lpstr>Cambria Math</vt:lpstr>
      <vt:lpstr>Source Sans Pro</vt:lpstr>
      <vt:lpstr>Times New Roman</vt:lpstr>
      <vt:lpstr>Wingdings</vt:lpstr>
      <vt:lpstr>ヒラギノ角ゴ Pro W3</vt:lpstr>
      <vt:lpstr>Custom Design</vt:lpstr>
      <vt:lpstr> KNOWLEDGE, LEARNING &amp; INFERENCE</vt:lpstr>
      <vt:lpstr> Computational Models of Cognition: I. Bayesian Models of Cognition II. The Future of AI: Human vs Machine Learning  </vt:lpstr>
      <vt:lpstr>COURSE OVERVIEW</vt:lpstr>
      <vt:lpstr>COURSE OVERVIEW</vt:lpstr>
      <vt:lpstr>COURSE OVERVIEW</vt:lpstr>
      <vt:lpstr>COURSE OVERVIEW</vt:lpstr>
      <vt:lpstr>COURSE OVERVIEW</vt:lpstr>
      <vt:lpstr>Logistics</vt:lpstr>
      <vt:lpstr>PowerPoint Presentation</vt:lpstr>
      <vt:lpstr>TOPIC OVERVIEW</vt:lpstr>
      <vt:lpstr>PowerPoint Presentation</vt:lpstr>
      <vt:lpstr>PowerPoint Presentation</vt:lpstr>
      <vt:lpstr>Contrasting hypotheses</vt:lpstr>
      <vt:lpstr>How do cognitive judgements compare with optimal statistical inference?</vt:lpstr>
      <vt:lpstr>Bayes Theorem</vt:lpstr>
      <vt:lpstr>Bayes Theorem</vt:lpstr>
      <vt:lpstr>Bayes Theorem</vt:lpstr>
      <vt:lpstr>Bayes Theorem</vt:lpstr>
      <vt:lpstr>Different priors for different phenomena</vt:lpstr>
      <vt:lpstr>PowerPoint Presentation</vt:lpstr>
      <vt:lpstr>Results</vt:lpstr>
      <vt:lpstr>Bayesian Models of Cognition</vt:lpstr>
      <vt:lpstr>PowerPoint Presentation</vt:lpstr>
      <vt:lpstr>PowerPoint Presentation</vt:lpstr>
      <vt:lpstr>MARR’S (1982) LEVELS</vt:lpstr>
      <vt:lpstr>PowerPoint Presentation</vt:lpstr>
      <vt:lpstr>- INTERMEZZO: DISCUSSION</vt:lpstr>
      <vt:lpstr>Recent developments in AI</vt:lpstr>
      <vt:lpstr>Deep Neural Networks: object recognition</vt:lpstr>
      <vt:lpstr>How do Neural Networks (NNs) work?  A very brief Intro. </vt:lpstr>
      <vt:lpstr>Example: Object recognition</vt:lpstr>
      <vt:lpstr>Object recognition</vt:lpstr>
      <vt:lpstr>Object recognition</vt:lpstr>
      <vt:lpstr>The Problem: Recognize handwritten digits</vt:lpstr>
      <vt:lpstr>The Problem: Classify digits 0-9</vt:lpstr>
      <vt:lpstr>The Problem: Classify digits 0-9</vt:lpstr>
      <vt:lpstr>The Problem: Recognize handwritten digits</vt:lpstr>
      <vt:lpstr>The Problem: Recognize handwritten digits</vt:lpstr>
      <vt:lpstr>The neurons that inspired the network</vt:lpstr>
      <vt:lpstr>HOW THE MODEL WORKS</vt:lpstr>
      <vt:lpstr>HOW THE MODEL WORKS</vt:lpstr>
      <vt:lpstr>HOW THE MODEL WORKS</vt:lpstr>
      <vt:lpstr>HOW THE MODEL WORKS</vt:lpstr>
      <vt:lpstr>HOW THE MODEL WORKS</vt:lpstr>
      <vt:lpstr>HOW THE MODEL WORKS</vt:lpstr>
      <vt:lpstr>HOW THE MODEL WORKS</vt:lpstr>
      <vt:lpstr>Training the model</vt:lpstr>
      <vt:lpstr>Training the model</vt:lpstr>
      <vt:lpstr>Neural Networks: Limitations</vt:lpstr>
      <vt:lpstr>Advanced NN: Convolutional Neural Networks</vt:lpstr>
      <vt:lpstr>Convolutional Neural Networks (CNNs)</vt:lpstr>
      <vt:lpstr>Convolutional Neural Networks (CNNs)</vt:lpstr>
      <vt:lpstr>Advanced NNs: Deep Neural Networks</vt:lpstr>
      <vt:lpstr>Optimization Method ~ Backpropagation</vt:lpstr>
      <vt:lpstr>Demo</vt:lpstr>
      <vt:lpstr>Putting it all back together: Deep Convolutional Networks</vt:lpstr>
      <vt:lpstr>Deep Convnets continue to dominate</vt:lpstr>
      <vt:lpstr>Agriculture with deep learning drone algorithms </vt:lpstr>
      <vt:lpstr>Urban insights with Deep Learning Drone Tech </vt:lpstr>
      <vt:lpstr>Automatic speech recognition</vt:lpstr>
      <vt:lpstr>Another grand challenge of AI</vt:lpstr>
      <vt:lpstr>PowerPoint Presentation</vt:lpstr>
      <vt:lpstr>Artificial intelligence vs. Human Intelligence</vt:lpstr>
      <vt:lpstr>Discussion Intermezzo</vt:lpstr>
      <vt:lpstr>Endowing AI with cognitive science &amp; psychology </vt:lpstr>
      <vt:lpstr>Endowing neural networks with cognitive science </vt:lpstr>
      <vt:lpstr>Building human-like learning and thinking machines</vt:lpstr>
      <vt:lpstr>Why focus on development? </vt:lpstr>
      <vt:lpstr>Building human-like learning and thinking machines</vt:lpstr>
      <vt:lpstr>Building human-like learning and thinking machines</vt:lpstr>
      <vt:lpstr>Challenges for building more human-like machines</vt:lpstr>
      <vt:lpstr>1)  The Characters Challenge</vt:lpstr>
      <vt:lpstr>1) Learning handwritten characters  </vt:lpstr>
      <vt:lpstr>Interim conclusions</vt:lpstr>
      <vt:lpstr>Core Ingredient 1:  Intuitive physics</vt:lpstr>
      <vt:lpstr>Core Ingredient 1: Intuitive physics</vt:lpstr>
      <vt:lpstr>Intuitive physical reasoning as inference over a physics software engine</vt:lpstr>
      <vt:lpstr>Core Ingredient 1: Intuitive physics</vt:lpstr>
      <vt:lpstr>Integration 1: Intuitive physics + Neural Networks</vt:lpstr>
      <vt:lpstr>Intuitive psychology</vt:lpstr>
      <vt:lpstr>Core Ingredient 3: Model building</vt:lpstr>
      <vt:lpstr>1) Learning handwritten characters  </vt:lpstr>
      <vt:lpstr>Core Ingredient 3: Models allow</vt:lpstr>
      <vt:lpstr>PowerPoint Presentation</vt:lpstr>
      <vt:lpstr>PowerPoint Presentation</vt:lpstr>
      <vt:lpstr>PowerPoint Presentation</vt:lpstr>
      <vt:lpstr>PowerPoint Presentation</vt:lpstr>
      <vt:lpstr>PowerPoint Presentation</vt:lpstr>
      <vt:lpstr>The Competition:  Lake, Salakhutdinov, Tenenbaum (2015)</vt:lpstr>
      <vt:lpstr>The 3 main ingredients behind the success of this model:</vt:lpstr>
      <vt:lpstr>The 3 main ingredients behind the success of this model:</vt:lpstr>
      <vt:lpstr>The 3 main ingredients behind the success of this model:</vt:lpstr>
      <vt:lpstr>The 3 main ingredients behind the success of this model:</vt:lpstr>
      <vt:lpstr>The 3 main ingredients behind the success of this model:</vt:lpstr>
      <vt:lpstr>Discussion Intermezzo</vt:lpstr>
      <vt:lpstr>Conclusions Part II</vt:lpstr>
      <vt:lpstr>References</vt:lpstr>
    </vt:vector>
  </TitlesOfParts>
  <Company>UCL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Brown</dc:creator>
  <cp:lastModifiedBy>PaLS</cp:lastModifiedBy>
  <cp:revision>300</cp:revision>
  <dcterms:created xsi:type="dcterms:W3CDTF">2005-07-13T12:26:50Z</dcterms:created>
  <dcterms:modified xsi:type="dcterms:W3CDTF">2017-01-16T12:57:52Z</dcterms:modified>
</cp:coreProperties>
</file>